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312" r:id="rId3"/>
    <p:sldId id="259" r:id="rId4"/>
    <p:sldId id="261" r:id="rId5"/>
    <p:sldId id="260" r:id="rId6"/>
    <p:sldId id="315" r:id="rId7"/>
    <p:sldId id="313" r:id="rId8"/>
    <p:sldId id="314" r:id="rId9"/>
    <p:sldId id="262" r:id="rId10"/>
    <p:sldId id="316" r:id="rId11"/>
    <p:sldId id="317" r:id="rId12"/>
    <p:sldId id="318" r:id="rId13"/>
    <p:sldId id="319" r:id="rId14"/>
    <p:sldId id="320" r:id="rId15"/>
    <p:sldId id="321" r:id="rId16"/>
    <p:sldId id="322" r:id="rId17"/>
    <p:sldId id="323" r:id="rId18"/>
    <p:sldId id="257" r:id="rId19"/>
    <p:sldId id="258" r:id="rId20"/>
    <p:sldId id="324" r:id="rId21"/>
    <p:sldId id="325" r:id="rId22"/>
    <p:sldId id="326" r:id="rId23"/>
    <p:sldId id="32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9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2"/>
    <p:restoredTop sz="94694"/>
  </p:normalViewPr>
  <p:slideViewPr>
    <p:cSldViewPr snapToGrid="0">
      <p:cViewPr>
        <p:scale>
          <a:sx n="108" d="100"/>
          <a:sy n="108" d="100"/>
        </p:scale>
        <p:origin x="744" y="3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E68190-72C4-2040-AA26-0F34210A5E68}" type="datetimeFigureOut">
              <a:rPr lang="en-US" smtClean="0"/>
              <a:t>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971CBE-76EA-924D-A4AE-FDDECEA5CFEE}" type="slidenum">
              <a:rPr lang="en-US" smtClean="0"/>
              <a:t>‹#›</a:t>
            </a:fld>
            <a:endParaRPr lang="en-US"/>
          </a:p>
        </p:txBody>
      </p:sp>
    </p:spTree>
    <p:extLst>
      <p:ext uri="{BB962C8B-B14F-4D97-AF65-F5344CB8AC3E}">
        <p14:creationId xmlns:p14="http://schemas.microsoft.com/office/powerpoint/2010/main" val="1989257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Gilbert Tennent was born in Armagh, County Armagh, in 1703. 85 years later, in the same county,  just across Lough </a:t>
            </a:r>
            <a:r>
              <a:rPr lang="en-US" dirty="0" err="1"/>
              <a:t>Neagh</a:t>
            </a:r>
            <a:r>
              <a:rPr lang="en-US" dirty="0"/>
              <a:t> (</a:t>
            </a:r>
            <a:r>
              <a:rPr lang="en-US" dirty="0" err="1"/>
              <a:t>lok</a:t>
            </a:r>
            <a:r>
              <a:rPr lang="en-US" dirty="0"/>
              <a:t>-nay) to the north in </a:t>
            </a:r>
            <a:r>
              <a:rPr lang="en-US" dirty="0" err="1"/>
              <a:t>Ballymena</a:t>
            </a:r>
            <a:r>
              <a:rPr lang="en-US" dirty="0"/>
              <a:t>, where another religious leader was born in the person of Alexander Campbell. Tennent was a Presbyterian minister who preached revival. </a:t>
            </a:r>
          </a:p>
        </p:txBody>
      </p:sp>
      <p:sp>
        <p:nvSpPr>
          <p:cNvPr id="4" name="Slide Number Placeholder 3"/>
          <p:cNvSpPr>
            <a:spLocks noGrp="1"/>
          </p:cNvSpPr>
          <p:nvPr>
            <p:ph type="sldNum" sz="quarter" idx="5"/>
          </p:nvPr>
        </p:nvSpPr>
        <p:spPr/>
        <p:txBody>
          <a:bodyPr/>
          <a:lstStyle/>
          <a:p>
            <a:fld id="{74971CBE-76EA-924D-A4AE-FDDECEA5CFEE}" type="slidenum">
              <a:rPr lang="en-US" smtClean="0"/>
              <a:t>2</a:t>
            </a:fld>
            <a:endParaRPr lang="en-US"/>
          </a:p>
        </p:txBody>
      </p:sp>
    </p:spTree>
    <p:extLst>
      <p:ext uri="{BB962C8B-B14F-4D97-AF65-F5344CB8AC3E}">
        <p14:creationId xmlns:p14="http://schemas.microsoft.com/office/powerpoint/2010/main" val="582355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A0155-BFF3-1E89-27CC-6500F2E5F3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9381A6-98B2-F069-5DB5-424434807D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81B4A5-1AA7-4597-F8F1-31B7436C7A16}"/>
              </a:ext>
            </a:extLst>
          </p:cNvPr>
          <p:cNvSpPr>
            <a:spLocks noGrp="1"/>
          </p:cNvSpPr>
          <p:nvPr>
            <p:ph type="dt" sz="half" idx="10"/>
          </p:nvPr>
        </p:nvSpPr>
        <p:spPr/>
        <p:txBody>
          <a:bodyPr/>
          <a:lstStyle/>
          <a:p>
            <a:fld id="{F90C2CBF-6EAC-EA41-BF53-CBAB3431ED0E}" type="datetimeFigureOut">
              <a:rPr lang="en-US" smtClean="0"/>
              <a:t>10/19/23</a:t>
            </a:fld>
            <a:endParaRPr lang="en-US"/>
          </a:p>
        </p:txBody>
      </p:sp>
      <p:sp>
        <p:nvSpPr>
          <p:cNvPr id="5" name="Footer Placeholder 4">
            <a:extLst>
              <a:ext uri="{FF2B5EF4-FFF2-40B4-BE49-F238E27FC236}">
                <a16:creationId xmlns:a16="http://schemas.microsoft.com/office/drawing/2014/main" id="{C340D954-AD8B-9FE7-7C2C-6AB56A31A4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215775-B987-2E9F-C995-0B62649A4ED1}"/>
              </a:ext>
            </a:extLst>
          </p:cNvPr>
          <p:cNvSpPr>
            <a:spLocks noGrp="1"/>
          </p:cNvSpPr>
          <p:nvPr>
            <p:ph type="sldNum" sz="quarter" idx="12"/>
          </p:nvPr>
        </p:nvSpPr>
        <p:spPr/>
        <p:txBody>
          <a:bodyPr/>
          <a:lstStyle/>
          <a:p>
            <a:fld id="{02652575-3317-264D-AC35-CA90D930FF8B}" type="slidenum">
              <a:rPr lang="en-US" smtClean="0"/>
              <a:t>‹#›</a:t>
            </a:fld>
            <a:endParaRPr lang="en-US"/>
          </a:p>
        </p:txBody>
      </p:sp>
    </p:spTree>
    <p:extLst>
      <p:ext uri="{BB962C8B-B14F-4D97-AF65-F5344CB8AC3E}">
        <p14:creationId xmlns:p14="http://schemas.microsoft.com/office/powerpoint/2010/main" val="2484066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6DED8-640A-5D9A-FD38-B27784A456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52A33B-FA9F-C36C-9AC7-B5A0935A71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32A376-6C41-9ABB-782B-99D8C792D665}"/>
              </a:ext>
            </a:extLst>
          </p:cNvPr>
          <p:cNvSpPr>
            <a:spLocks noGrp="1"/>
          </p:cNvSpPr>
          <p:nvPr>
            <p:ph type="dt" sz="half" idx="10"/>
          </p:nvPr>
        </p:nvSpPr>
        <p:spPr/>
        <p:txBody>
          <a:bodyPr/>
          <a:lstStyle/>
          <a:p>
            <a:fld id="{F90C2CBF-6EAC-EA41-BF53-CBAB3431ED0E}" type="datetimeFigureOut">
              <a:rPr lang="en-US" smtClean="0"/>
              <a:t>10/19/23</a:t>
            </a:fld>
            <a:endParaRPr lang="en-US"/>
          </a:p>
        </p:txBody>
      </p:sp>
      <p:sp>
        <p:nvSpPr>
          <p:cNvPr id="5" name="Footer Placeholder 4">
            <a:extLst>
              <a:ext uri="{FF2B5EF4-FFF2-40B4-BE49-F238E27FC236}">
                <a16:creationId xmlns:a16="http://schemas.microsoft.com/office/drawing/2014/main" id="{56E76B60-F6FF-C065-5892-60907F5D9E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6EDD1F-8890-FAFF-A97E-9AA16200DA77}"/>
              </a:ext>
            </a:extLst>
          </p:cNvPr>
          <p:cNvSpPr>
            <a:spLocks noGrp="1"/>
          </p:cNvSpPr>
          <p:nvPr>
            <p:ph type="sldNum" sz="quarter" idx="12"/>
          </p:nvPr>
        </p:nvSpPr>
        <p:spPr/>
        <p:txBody>
          <a:bodyPr/>
          <a:lstStyle/>
          <a:p>
            <a:fld id="{02652575-3317-264D-AC35-CA90D930FF8B}" type="slidenum">
              <a:rPr lang="en-US" smtClean="0"/>
              <a:t>‹#›</a:t>
            </a:fld>
            <a:endParaRPr lang="en-US"/>
          </a:p>
        </p:txBody>
      </p:sp>
    </p:spTree>
    <p:extLst>
      <p:ext uri="{BB962C8B-B14F-4D97-AF65-F5344CB8AC3E}">
        <p14:creationId xmlns:p14="http://schemas.microsoft.com/office/powerpoint/2010/main" val="1836078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4092D5-AB81-98C4-81A7-082BA5C4B9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8B2536-49A7-4209-B405-DE34A828A5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EA785B-A944-0652-EBB2-73F017CFAD1D}"/>
              </a:ext>
            </a:extLst>
          </p:cNvPr>
          <p:cNvSpPr>
            <a:spLocks noGrp="1"/>
          </p:cNvSpPr>
          <p:nvPr>
            <p:ph type="dt" sz="half" idx="10"/>
          </p:nvPr>
        </p:nvSpPr>
        <p:spPr/>
        <p:txBody>
          <a:bodyPr/>
          <a:lstStyle/>
          <a:p>
            <a:fld id="{F90C2CBF-6EAC-EA41-BF53-CBAB3431ED0E}" type="datetimeFigureOut">
              <a:rPr lang="en-US" smtClean="0"/>
              <a:t>10/19/23</a:t>
            </a:fld>
            <a:endParaRPr lang="en-US"/>
          </a:p>
        </p:txBody>
      </p:sp>
      <p:sp>
        <p:nvSpPr>
          <p:cNvPr id="5" name="Footer Placeholder 4">
            <a:extLst>
              <a:ext uri="{FF2B5EF4-FFF2-40B4-BE49-F238E27FC236}">
                <a16:creationId xmlns:a16="http://schemas.microsoft.com/office/drawing/2014/main" id="{CF2F9F59-60FB-9C41-DA9C-0A5B630128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1E40B1-2897-9DD6-F0A6-2C5CEF8EFCD8}"/>
              </a:ext>
            </a:extLst>
          </p:cNvPr>
          <p:cNvSpPr>
            <a:spLocks noGrp="1"/>
          </p:cNvSpPr>
          <p:nvPr>
            <p:ph type="sldNum" sz="quarter" idx="12"/>
          </p:nvPr>
        </p:nvSpPr>
        <p:spPr/>
        <p:txBody>
          <a:bodyPr/>
          <a:lstStyle/>
          <a:p>
            <a:fld id="{02652575-3317-264D-AC35-CA90D930FF8B}" type="slidenum">
              <a:rPr lang="en-US" smtClean="0"/>
              <a:t>‹#›</a:t>
            </a:fld>
            <a:endParaRPr lang="en-US"/>
          </a:p>
        </p:txBody>
      </p:sp>
    </p:spTree>
    <p:extLst>
      <p:ext uri="{BB962C8B-B14F-4D97-AF65-F5344CB8AC3E}">
        <p14:creationId xmlns:p14="http://schemas.microsoft.com/office/powerpoint/2010/main" val="798222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7B08C-4AF1-41E2-3FEC-1B8EA2CAEE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F0F870-F493-5539-4B70-0FF7B9F554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EB65B7-AAD5-2B40-8005-A82FB0BE596F}"/>
              </a:ext>
            </a:extLst>
          </p:cNvPr>
          <p:cNvSpPr>
            <a:spLocks noGrp="1"/>
          </p:cNvSpPr>
          <p:nvPr>
            <p:ph type="dt" sz="half" idx="10"/>
          </p:nvPr>
        </p:nvSpPr>
        <p:spPr/>
        <p:txBody>
          <a:bodyPr/>
          <a:lstStyle/>
          <a:p>
            <a:fld id="{F90C2CBF-6EAC-EA41-BF53-CBAB3431ED0E}" type="datetimeFigureOut">
              <a:rPr lang="en-US" smtClean="0"/>
              <a:t>10/19/23</a:t>
            </a:fld>
            <a:endParaRPr lang="en-US"/>
          </a:p>
        </p:txBody>
      </p:sp>
      <p:sp>
        <p:nvSpPr>
          <p:cNvPr id="5" name="Footer Placeholder 4">
            <a:extLst>
              <a:ext uri="{FF2B5EF4-FFF2-40B4-BE49-F238E27FC236}">
                <a16:creationId xmlns:a16="http://schemas.microsoft.com/office/drawing/2014/main" id="{879DF861-4F71-D84F-94AC-EE96891700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01CF7F-F41B-8440-DAEF-400E142A40CF}"/>
              </a:ext>
            </a:extLst>
          </p:cNvPr>
          <p:cNvSpPr>
            <a:spLocks noGrp="1"/>
          </p:cNvSpPr>
          <p:nvPr>
            <p:ph type="sldNum" sz="quarter" idx="12"/>
          </p:nvPr>
        </p:nvSpPr>
        <p:spPr/>
        <p:txBody>
          <a:bodyPr/>
          <a:lstStyle/>
          <a:p>
            <a:fld id="{02652575-3317-264D-AC35-CA90D930FF8B}" type="slidenum">
              <a:rPr lang="en-US" smtClean="0"/>
              <a:t>‹#›</a:t>
            </a:fld>
            <a:endParaRPr lang="en-US"/>
          </a:p>
        </p:txBody>
      </p:sp>
    </p:spTree>
    <p:extLst>
      <p:ext uri="{BB962C8B-B14F-4D97-AF65-F5344CB8AC3E}">
        <p14:creationId xmlns:p14="http://schemas.microsoft.com/office/powerpoint/2010/main" val="925851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84E1E-70F5-F684-690F-83A24B4400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3B8C84-6012-A3CA-6D2B-4B523DA5DE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B536BD-B95F-5475-16A9-0C2D8F01F6E1}"/>
              </a:ext>
            </a:extLst>
          </p:cNvPr>
          <p:cNvSpPr>
            <a:spLocks noGrp="1"/>
          </p:cNvSpPr>
          <p:nvPr>
            <p:ph type="dt" sz="half" idx="10"/>
          </p:nvPr>
        </p:nvSpPr>
        <p:spPr/>
        <p:txBody>
          <a:bodyPr/>
          <a:lstStyle/>
          <a:p>
            <a:fld id="{F90C2CBF-6EAC-EA41-BF53-CBAB3431ED0E}" type="datetimeFigureOut">
              <a:rPr lang="en-US" smtClean="0"/>
              <a:t>10/19/23</a:t>
            </a:fld>
            <a:endParaRPr lang="en-US"/>
          </a:p>
        </p:txBody>
      </p:sp>
      <p:sp>
        <p:nvSpPr>
          <p:cNvPr id="5" name="Footer Placeholder 4">
            <a:extLst>
              <a:ext uri="{FF2B5EF4-FFF2-40B4-BE49-F238E27FC236}">
                <a16:creationId xmlns:a16="http://schemas.microsoft.com/office/drawing/2014/main" id="{62EBBB59-FFAD-B4A4-0B1B-3300C4C4CD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4E9EAD-6814-B89A-3752-7F54C8578256}"/>
              </a:ext>
            </a:extLst>
          </p:cNvPr>
          <p:cNvSpPr>
            <a:spLocks noGrp="1"/>
          </p:cNvSpPr>
          <p:nvPr>
            <p:ph type="sldNum" sz="quarter" idx="12"/>
          </p:nvPr>
        </p:nvSpPr>
        <p:spPr/>
        <p:txBody>
          <a:bodyPr/>
          <a:lstStyle/>
          <a:p>
            <a:fld id="{02652575-3317-264D-AC35-CA90D930FF8B}" type="slidenum">
              <a:rPr lang="en-US" smtClean="0"/>
              <a:t>‹#›</a:t>
            </a:fld>
            <a:endParaRPr lang="en-US"/>
          </a:p>
        </p:txBody>
      </p:sp>
    </p:spTree>
    <p:extLst>
      <p:ext uri="{BB962C8B-B14F-4D97-AF65-F5344CB8AC3E}">
        <p14:creationId xmlns:p14="http://schemas.microsoft.com/office/powerpoint/2010/main" val="3396611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91BCE-F172-9E24-A0FF-93515D1F41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3B48B6-F092-0E29-5361-4CC5357ABB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AF6287-DEA8-33BD-2639-A1F708B6B5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93247B-964A-B742-5222-557071235FEC}"/>
              </a:ext>
            </a:extLst>
          </p:cNvPr>
          <p:cNvSpPr>
            <a:spLocks noGrp="1"/>
          </p:cNvSpPr>
          <p:nvPr>
            <p:ph type="dt" sz="half" idx="10"/>
          </p:nvPr>
        </p:nvSpPr>
        <p:spPr/>
        <p:txBody>
          <a:bodyPr/>
          <a:lstStyle/>
          <a:p>
            <a:fld id="{F90C2CBF-6EAC-EA41-BF53-CBAB3431ED0E}" type="datetimeFigureOut">
              <a:rPr lang="en-US" smtClean="0"/>
              <a:t>10/19/23</a:t>
            </a:fld>
            <a:endParaRPr lang="en-US"/>
          </a:p>
        </p:txBody>
      </p:sp>
      <p:sp>
        <p:nvSpPr>
          <p:cNvPr id="6" name="Footer Placeholder 5">
            <a:extLst>
              <a:ext uri="{FF2B5EF4-FFF2-40B4-BE49-F238E27FC236}">
                <a16:creationId xmlns:a16="http://schemas.microsoft.com/office/drawing/2014/main" id="{114A101D-D47B-89CB-1795-60CC452B43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637065-C67A-6066-C7E8-A285BE370391}"/>
              </a:ext>
            </a:extLst>
          </p:cNvPr>
          <p:cNvSpPr>
            <a:spLocks noGrp="1"/>
          </p:cNvSpPr>
          <p:nvPr>
            <p:ph type="sldNum" sz="quarter" idx="12"/>
          </p:nvPr>
        </p:nvSpPr>
        <p:spPr/>
        <p:txBody>
          <a:bodyPr/>
          <a:lstStyle/>
          <a:p>
            <a:fld id="{02652575-3317-264D-AC35-CA90D930FF8B}" type="slidenum">
              <a:rPr lang="en-US" smtClean="0"/>
              <a:t>‹#›</a:t>
            </a:fld>
            <a:endParaRPr lang="en-US"/>
          </a:p>
        </p:txBody>
      </p:sp>
    </p:spTree>
    <p:extLst>
      <p:ext uri="{BB962C8B-B14F-4D97-AF65-F5344CB8AC3E}">
        <p14:creationId xmlns:p14="http://schemas.microsoft.com/office/powerpoint/2010/main" val="1937965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2289E-E1E0-04FF-3ECF-92DAAF831A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36A5DB-3DC7-8662-76BA-70B4F5C9F3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336489-BD56-64ED-864F-26CC91CB18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C0AF26-E7B5-56D5-1FC7-88B3D63063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9AF1C6-C636-7EAA-EB60-67F47C3554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DAAAA5-230B-9ADE-4491-E89FA09C70C1}"/>
              </a:ext>
            </a:extLst>
          </p:cNvPr>
          <p:cNvSpPr>
            <a:spLocks noGrp="1"/>
          </p:cNvSpPr>
          <p:nvPr>
            <p:ph type="dt" sz="half" idx="10"/>
          </p:nvPr>
        </p:nvSpPr>
        <p:spPr/>
        <p:txBody>
          <a:bodyPr/>
          <a:lstStyle/>
          <a:p>
            <a:fld id="{F90C2CBF-6EAC-EA41-BF53-CBAB3431ED0E}" type="datetimeFigureOut">
              <a:rPr lang="en-US" smtClean="0"/>
              <a:t>10/19/23</a:t>
            </a:fld>
            <a:endParaRPr lang="en-US"/>
          </a:p>
        </p:txBody>
      </p:sp>
      <p:sp>
        <p:nvSpPr>
          <p:cNvPr id="8" name="Footer Placeholder 7">
            <a:extLst>
              <a:ext uri="{FF2B5EF4-FFF2-40B4-BE49-F238E27FC236}">
                <a16:creationId xmlns:a16="http://schemas.microsoft.com/office/drawing/2014/main" id="{A3CEA32C-3B32-32A0-22C8-91AA4B5DAD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36BBD6-B243-A696-2895-A8DE122FAB6E}"/>
              </a:ext>
            </a:extLst>
          </p:cNvPr>
          <p:cNvSpPr>
            <a:spLocks noGrp="1"/>
          </p:cNvSpPr>
          <p:nvPr>
            <p:ph type="sldNum" sz="quarter" idx="12"/>
          </p:nvPr>
        </p:nvSpPr>
        <p:spPr/>
        <p:txBody>
          <a:bodyPr/>
          <a:lstStyle/>
          <a:p>
            <a:fld id="{02652575-3317-264D-AC35-CA90D930FF8B}" type="slidenum">
              <a:rPr lang="en-US" smtClean="0"/>
              <a:t>‹#›</a:t>
            </a:fld>
            <a:endParaRPr lang="en-US"/>
          </a:p>
        </p:txBody>
      </p:sp>
    </p:spTree>
    <p:extLst>
      <p:ext uri="{BB962C8B-B14F-4D97-AF65-F5344CB8AC3E}">
        <p14:creationId xmlns:p14="http://schemas.microsoft.com/office/powerpoint/2010/main" val="230043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34D36-AE37-9EEC-3893-5AC294C546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62468A-2295-E0D6-2FCD-8AC24B4E4B6B}"/>
              </a:ext>
            </a:extLst>
          </p:cNvPr>
          <p:cNvSpPr>
            <a:spLocks noGrp="1"/>
          </p:cNvSpPr>
          <p:nvPr>
            <p:ph type="dt" sz="half" idx="10"/>
          </p:nvPr>
        </p:nvSpPr>
        <p:spPr/>
        <p:txBody>
          <a:bodyPr/>
          <a:lstStyle/>
          <a:p>
            <a:fld id="{F90C2CBF-6EAC-EA41-BF53-CBAB3431ED0E}" type="datetimeFigureOut">
              <a:rPr lang="en-US" smtClean="0"/>
              <a:t>10/19/23</a:t>
            </a:fld>
            <a:endParaRPr lang="en-US"/>
          </a:p>
        </p:txBody>
      </p:sp>
      <p:sp>
        <p:nvSpPr>
          <p:cNvPr id="4" name="Footer Placeholder 3">
            <a:extLst>
              <a:ext uri="{FF2B5EF4-FFF2-40B4-BE49-F238E27FC236}">
                <a16:creationId xmlns:a16="http://schemas.microsoft.com/office/drawing/2014/main" id="{81833E2D-DC4E-9550-EBD9-C61F7B904A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F6F255-2CF7-50A6-417E-BC0D2A3A7478}"/>
              </a:ext>
            </a:extLst>
          </p:cNvPr>
          <p:cNvSpPr>
            <a:spLocks noGrp="1"/>
          </p:cNvSpPr>
          <p:nvPr>
            <p:ph type="sldNum" sz="quarter" idx="12"/>
          </p:nvPr>
        </p:nvSpPr>
        <p:spPr/>
        <p:txBody>
          <a:bodyPr/>
          <a:lstStyle/>
          <a:p>
            <a:fld id="{02652575-3317-264D-AC35-CA90D930FF8B}" type="slidenum">
              <a:rPr lang="en-US" smtClean="0"/>
              <a:t>‹#›</a:t>
            </a:fld>
            <a:endParaRPr lang="en-US"/>
          </a:p>
        </p:txBody>
      </p:sp>
    </p:spTree>
    <p:extLst>
      <p:ext uri="{BB962C8B-B14F-4D97-AF65-F5344CB8AC3E}">
        <p14:creationId xmlns:p14="http://schemas.microsoft.com/office/powerpoint/2010/main" val="1316491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A3F720-4204-8E25-1EF4-19649234B5E2}"/>
              </a:ext>
            </a:extLst>
          </p:cNvPr>
          <p:cNvSpPr>
            <a:spLocks noGrp="1"/>
          </p:cNvSpPr>
          <p:nvPr>
            <p:ph type="dt" sz="half" idx="10"/>
          </p:nvPr>
        </p:nvSpPr>
        <p:spPr/>
        <p:txBody>
          <a:bodyPr/>
          <a:lstStyle/>
          <a:p>
            <a:fld id="{F90C2CBF-6EAC-EA41-BF53-CBAB3431ED0E}" type="datetimeFigureOut">
              <a:rPr lang="en-US" smtClean="0"/>
              <a:t>10/19/23</a:t>
            </a:fld>
            <a:endParaRPr lang="en-US"/>
          </a:p>
        </p:txBody>
      </p:sp>
      <p:sp>
        <p:nvSpPr>
          <p:cNvPr id="3" name="Footer Placeholder 2">
            <a:extLst>
              <a:ext uri="{FF2B5EF4-FFF2-40B4-BE49-F238E27FC236}">
                <a16:creationId xmlns:a16="http://schemas.microsoft.com/office/drawing/2014/main" id="{75EFD137-ECEF-ADBF-C75D-46F41A8040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E2A3A0-4522-E472-D622-92AA8123741F}"/>
              </a:ext>
            </a:extLst>
          </p:cNvPr>
          <p:cNvSpPr>
            <a:spLocks noGrp="1"/>
          </p:cNvSpPr>
          <p:nvPr>
            <p:ph type="sldNum" sz="quarter" idx="12"/>
          </p:nvPr>
        </p:nvSpPr>
        <p:spPr/>
        <p:txBody>
          <a:bodyPr/>
          <a:lstStyle/>
          <a:p>
            <a:fld id="{02652575-3317-264D-AC35-CA90D930FF8B}" type="slidenum">
              <a:rPr lang="en-US" smtClean="0"/>
              <a:t>‹#›</a:t>
            </a:fld>
            <a:endParaRPr lang="en-US"/>
          </a:p>
        </p:txBody>
      </p:sp>
    </p:spTree>
    <p:extLst>
      <p:ext uri="{BB962C8B-B14F-4D97-AF65-F5344CB8AC3E}">
        <p14:creationId xmlns:p14="http://schemas.microsoft.com/office/powerpoint/2010/main" val="3574683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14302-7E1F-EEB0-208C-C1FE8289EE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655D34-5186-E93C-8F88-3A2F4BC24D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36F23F-068B-6843-8BF1-E794ADC4B6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2D6BED-2A96-443F-F239-817F869B51C5}"/>
              </a:ext>
            </a:extLst>
          </p:cNvPr>
          <p:cNvSpPr>
            <a:spLocks noGrp="1"/>
          </p:cNvSpPr>
          <p:nvPr>
            <p:ph type="dt" sz="half" idx="10"/>
          </p:nvPr>
        </p:nvSpPr>
        <p:spPr/>
        <p:txBody>
          <a:bodyPr/>
          <a:lstStyle/>
          <a:p>
            <a:fld id="{F90C2CBF-6EAC-EA41-BF53-CBAB3431ED0E}" type="datetimeFigureOut">
              <a:rPr lang="en-US" smtClean="0"/>
              <a:t>10/19/23</a:t>
            </a:fld>
            <a:endParaRPr lang="en-US"/>
          </a:p>
        </p:txBody>
      </p:sp>
      <p:sp>
        <p:nvSpPr>
          <p:cNvPr id="6" name="Footer Placeholder 5">
            <a:extLst>
              <a:ext uri="{FF2B5EF4-FFF2-40B4-BE49-F238E27FC236}">
                <a16:creationId xmlns:a16="http://schemas.microsoft.com/office/drawing/2014/main" id="{00EFD8AB-D48A-0BF8-77B8-36A6CB3CA0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11ABB-C3DA-6DC4-CBFA-531D283D61EE}"/>
              </a:ext>
            </a:extLst>
          </p:cNvPr>
          <p:cNvSpPr>
            <a:spLocks noGrp="1"/>
          </p:cNvSpPr>
          <p:nvPr>
            <p:ph type="sldNum" sz="quarter" idx="12"/>
          </p:nvPr>
        </p:nvSpPr>
        <p:spPr/>
        <p:txBody>
          <a:bodyPr/>
          <a:lstStyle/>
          <a:p>
            <a:fld id="{02652575-3317-264D-AC35-CA90D930FF8B}" type="slidenum">
              <a:rPr lang="en-US" smtClean="0"/>
              <a:t>‹#›</a:t>
            </a:fld>
            <a:endParaRPr lang="en-US"/>
          </a:p>
        </p:txBody>
      </p:sp>
    </p:spTree>
    <p:extLst>
      <p:ext uri="{BB962C8B-B14F-4D97-AF65-F5344CB8AC3E}">
        <p14:creationId xmlns:p14="http://schemas.microsoft.com/office/powerpoint/2010/main" val="2499775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09063-E7CA-3273-896D-7B914D199B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D7B2C0-0BA6-014C-43C3-8F795BF32D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0330B4-CAE9-B65A-BF33-8A383DEA56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BDFE9D-0463-F077-AB74-A15053A41211}"/>
              </a:ext>
            </a:extLst>
          </p:cNvPr>
          <p:cNvSpPr>
            <a:spLocks noGrp="1"/>
          </p:cNvSpPr>
          <p:nvPr>
            <p:ph type="dt" sz="half" idx="10"/>
          </p:nvPr>
        </p:nvSpPr>
        <p:spPr/>
        <p:txBody>
          <a:bodyPr/>
          <a:lstStyle/>
          <a:p>
            <a:fld id="{F90C2CBF-6EAC-EA41-BF53-CBAB3431ED0E}" type="datetimeFigureOut">
              <a:rPr lang="en-US" smtClean="0"/>
              <a:t>10/19/23</a:t>
            </a:fld>
            <a:endParaRPr lang="en-US"/>
          </a:p>
        </p:txBody>
      </p:sp>
      <p:sp>
        <p:nvSpPr>
          <p:cNvPr id="6" name="Footer Placeholder 5">
            <a:extLst>
              <a:ext uri="{FF2B5EF4-FFF2-40B4-BE49-F238E27FC236}">
                <a16:creationId xmlns:a16="http://schemas.microsoft.com/office/drawing/2014/main" id="{CFAEB937-A30E-5665-97F2-4D85AB9951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732D9C-D381-38F6-DC89-18059EC79E4C}"/>
              </a:ext>
            </a:extLst>
          </p:cNvPr>
          <p:cNvSpPr>
            <a:spLocks noGrp="1"/>
          </p:cNvSpPr>
          <p:nvPr>
            <p:ph type="sldNum" sz="quarter" idx="12"/>
          </p:nvPr>
        </p:nvSpPr>
        <p:spPr/>
        <p:txBody>
          <a:bodyPr/>
          <a:lstStyle/>
          <a:p>
            <a:fld id="{02652575-3317-264D-AC35-CA90D930FF8B}" type="slidenum">
              <a:rPr lang="en-US" smtClean="0"/>
              <a:t>‹#›</a:t>
            </a:fld>
            <a:endParaRPr lang="en-US"/>
          </a:p>
        </p:txBody>
      </p:sp>
    </p:spTree>
    <p:extLst>
      <p:ext uri="{BB962C8B-B14F-4D97-AF65-F5344CB8AC3E}">
        <p14:creationId xmlns:p14="http://schemas.microsoft.com/office/powerpoint/2010/main" val="3699914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E53801-BE37-390E-A0F2-601E335561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DABD69-93CC-9BB2-0EEE-B6EE67F027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04F90A-AE19-F4B6-7486-9B92355C39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0C2CBF-6EAC-EA41-BF53-CBAB3431ED0E}" type="datetimeFigureOut">
              <a:rPr lang="en-US" smtClean="0"/>
              <a:t>10/19/23</a:t>
            </a:fld>
            <a:endParaRPr lang="en-US"/>
          </a:p>
        </p:txBody>
      </p:sp>
      <p:sp>
        <p:nvSpPr>
          <p:cNvPr id="5" name="Footer Placeholder 4">
            <a:extLst>
              <a:ext uri="{FF2B5EF4-FFF2-40B4-BE49-F238E27FC236}">
                <a16:creationId xmlns:a16="http://schemas.microsoft.com/office/drawing/2014/main" id="{C3A23705-E882-0BF7-5F0D-2B1D3680B9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17166C-4025-01F7-8968-4BF5EC743A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652575-3317-264D-AC35-CA90D930FF8B}" type="slidenum">
              <a:rPr lang="en-US" smtClean="0"/>
              <a:t>‹#›</a:t>
            </a:fld>
            <a:endParaRPr lang="en-US"/>
          </a:p>
        </p:txBody>
      </p:sp>
    </p:spTree>
    <p:extLst>
      <p:ext uri="{BB962C8B-B14F-4D97-AF65-F5344CB8AC3E}">
        <p14:creationId xmlns:p14="http://schemas.microsoft.com/office/powerpoint/2010/main" val="3426033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049C5-6513-FD1C-D995-CC4A103D2C8F}"/>
              </a:ext>
            </a:extLst>
          </p:cNvPr>
          <p:cNvSpPr>
            <a:spLocks noGrp="1"/>
          </p:cNvSpPr>
          <p:nvPr>
            <p:ph type="ctrTitle"/>
          </p:nvPr>
        </p:nvSpPr>
        <p:spPr>
          <a:xfrm>
            <a:off x="761999" y="480105"/>
            <a:ext cx="5110163" cy="5906408"/>
          </a:xfrm>
        </p:spPr>
        <p:txBody>
          <a:bodyPr>
            <a:noAutofit/>
          </a:bodyPr>
          <a:lstStyle/>
          <a:p>
            <a:r>
              <a:rPr lang="en-US" sz="7200" dirty="0">
                <a:solidFill>
                  <a:schemeClr val="bg1"/>
                </a:solidFill>
                <a:latin typeface="Sitka Banner" pitchFamily="2" charset="0"/>
              </a:rPr>
              <a:t>The Restoration in Scotland, and the Role of </a:t>
            </a:r>
            <a:r>
              <a:rPr lang="en-US" sz="7200" dirty="0" err="1">
                <a:solidFill>
                  <a:schemeClr val="bg1"/>
                </a:solidFill>
                <a:latin typeface="Sitka Banner" pitchFamily="2" charset="0"/>
              </a:rPr>
              <a:t>Greville</a:t>
            </a:r>
            <a:r>
              <a:rPr lang="en-US" sz="7200" dirty="0">
                <a:solidFill>
                  <a:schemeClr val="bg1"/>
                </a:solidFill>
                <a:latin typeface="Sitka Banner" pitchFamily="2" charset="0"/>
              </a:rPr>
              <a:t> Ewing</a:t>
            </a:r>
          </a:p>
        </p:txBody>
      </p:sp>
      <p:pic>
        <p:nvPicPr>
          <p:cNvPr id="7" name="Picture 6" descr="A portrait of a person&#10;&#10;Description automatically generated">
            <a:extLst>
              <a:ext uri="{FF2B5EF4-FFF2-40B4-BE49-F238E27FC236}">
                <a16:creationId xmlns:a16="http://schemas.microsoft.com/office/drawing/2014/main" id="{2BE8634A-7649-B671-9D75-FBCC5C05B884}"/>
              </a:ext>
            </a:extLst>
          </p:cNvPr>
          <p:cNvPicPr>
            <a:picLocks noChangeAspect="1"/>
          </p:cNvPicPr>
          <p:nvPr/>
        </p:nvPicPr>
        <p:blipFill>
          <a:blip r:embed="rId2"/>
          <a:stretch>
            <a:fillRect/>
          </a:stretch>
        </p:blipFill>
        <p:spPr>
          <a:xfrm>
            <a:off x="6541420" y="0"/>
            <a:ext cx="4502818" cy="6858000"/>
          </a:xfrm>
          <a:prstGeom prst="ellipse">
            <a:avLst/>
          </a:prstGeom>
          <a:effectLst>
            <a:softEdge rad="265663"/>
          </a:effectLst>
        </p:spPr>
      </p:pic>
    </p:spTree>
    <p:extLst>
      <p:ext uri="{BB962C8B-B14F-4D97-AF65-F5344CB8AC3E}">
        <p14:creationId xmlns:p14="http://schemas.microsoft.com/office/powerpoint/2010/main" val="578801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C693D8-3074-791F-DB47-0D85A546380B}"/>
              </a:ext>
            </a:extLst>
          </p:cNvPr>
          <p:cNvSpPr>
            <a:spLocks noGrp="1"/>
          </p:cNvSpPr>
          <p:nvPr>
            <p:ph type="title"/>
          </p:nvPr>
        </p:nvSpPr>
        <p:spPr>
          <a:xfrm>
            <a:off x="5297762" y="329184"/>
            <a:ext cx="6251110" cy="1783080"/>
          </a:xfrm>
        </p:spPr>
        <p:txBody>
          <a:bodyPr anchor="b">
            <a:normAutofit/>
          </a:bodyPr>
          <a:lstStyle/>
          <a:p>
            <a:r>
              <a:rPr lang="en-US" sz="3800" dirty="0" err="1"/>
              <a:t>Greville</a:t>
            </a:r>
            <a:r>
              <a:rPr lang="en-US" sz="3800" dirty="0"/>
              <a:t> Ewing – Chief Architect Of The Congregational Movement – Jan. 1799</a:t>
            </a:r>
          </a:p>
        </p:txBody>
      </p:sp>
      <p:pic>
        <p:nvPicPr>
          <p:cNvPr id="5" name="Picture 4" descr="A portrait of a person in a black robe&#10;&#10;Description automatically generated">
            <a:extLst>
              <a:ext uri="{FF2B5EF4-FFF2-40B4-BE49-F238E27FC236}">
                <a16:creationId xmlns:a16="http://schemas.microsoft.com/office/drawing/2014/main" id="{566C74F2-A1CD-D3D5-8496-C9D7FCBEAA91}"/>
              </a:ext>
            </a:extLst>
          </p:cNvPr>
          <p:cNvPicPr>
            <a:picLocks noChangeAspect="1"/>
          </p:cNvPicPr>
          <p:nvPr/>
        </p:nvPicPr>
        <p:blipFill rotWithShape="1">
          <a:blip r:embed="rId2"/>
          <a:srcRect l="367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D87F91-95C1-079A-EBAC-BC8ABFDBB4F3}"/>
              </a:ext>
            </a:extLst>
          </p:cNvPr>
          <p:cNvSpPr>
            <a:spLocks noGrp="1"/>
          </p:cNvSpPr>
          <p:nvPr>
            <p:ph idx="1"/>
          </p:nvPr>
        </p:nvSpPr>
        <p:spPr>
          <a:xfrm>
            <a:off x="5058889" y="2706624"/>
            <a:ext cx="7130064" cy="4013860"/>
          </a:xfrm>
        </p:spPr>
        <p:txBody>
          <a:bodyPr>
            <a:normAutofit/>
          </a:bodyPr>
          <a:lstStyle/>
          <a:p>
            <a:r>
              <a:rPr lang="en-US" sz="3200" dirty="0"/>
              <a:t>310 organize on the Scriptures alone</a:t>
            </a:r>
          </a:p>
          <a:p>
            <a:r>
              <a:rPr lang="en-US" sz="3200" dirty="0"/>
              <a:t>Congregational (self-governed)</a:t>
            </a:r>
          </a:p>
          <a:p>
            <a:r>
              <a:rPr lang="en-US" sz="3200" dirty="0"/>
              <a:t>Independent </a:t>
            </a:r>
          </a:p>
          <a:p>
            <a:r>
              <a:rPr lang="en-US" sz="3200" dirty="0"/>
              <a:t>Weekly gathering for worship</a:t>
            </a:r>
          </a:p>
          <a:p>
            <a:r>
              <a:rPr lang="en-US" sz="3200" dirty="0"/>
              <a:t>Evangelistic in nature</a:t>
            </a:r>
          </a:p>
          <a:p>
            <a:r>
              <a:rPr lang="en-US" sz="3200" dirty="0"/>
              <a:t>Weekly observance of Lord’s Supper</a:t>
            </a:r>
          </a:p>
          <a:p>
            <a:r>
              <a:rPr lang="en-US" sz="3200" dirty="0"/>
              <a:t>James Haldane: first ordained minister</a:t>
            </a:r>
          </a:p>
        </p:txBody>
      </p:sp>
      <p:sp>
        <p:nvSpPr>
          <p:cNvPr id="7" name="TextBox 6">
            <a:extLst>
              <a:ext uri="{FF2B5EF4-FFF2-40B4-BE49-F238E27FC236}">
                <a16:creationId xmlns:a16="http://schemas.microsoft.com/office/drawing/2014/main" id="{AB2327F4-42B9-4BA3-82C8-041374812696}"/>
              </a:ext>
            </a:extLst>
          </p:cNvPr>
          <p:cNvSpPr txBox="1"/>
          <p:nvPr/>
        </p:nvSpPr>
        <p:spPr>
          <a:xfrm>
            <a:off x="1424802" y="5206732"/>
            <a:ext cx="1603405" cy="369332"/>
          </a:xfrm>
          <a:prstGeom prst="rect">
            <a:avLst/>
          </a:prstGeom>
          <a:noFill/>
        </p:spPr>
        <p:txBody>
          <a:bodyPr wrap="square">
            <a:spAutoFit/>
          </a:bodyPr>
          <a:lstStyle/>
          <a:p>
            <a:r>
              <a:rPr lang="en-US" sz="1800" dirty="0" err="1"/>
              <a:t>Greville</a:t>
            </a:r>
            <a:r>
              <a:rPr lang="en-US" sz="1800" dirty="0"/>
              <a:t> Ewing </a:t>
            </a:r>
            <a:endParaRPr lang="en-US" dirty="0"/>
          </a:p>
        </p:txBody>
      </p:sp>
    </p:spTree>
    <p:extLst>
      <p:ext uri="{BB962C8B-B14F-4D97-AF65-F5344CB8AC3E}">
        <p14:creationId xmlns:p14="http://schemas.microsoft.com/office/powerpoint/2010/main" val="2507373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D127F-4FB7-23E1-D116-E8CDB0B03E5E}"/>
              </a:ext>
            </a:extLst>
          </p:cNvPr>
          <p:cNvSpPr>
            <a:spLocks noGrp="1"/>
          </p:cNvSpPr>
          <p:nvPr>
            <p:ph type="title"/>
          </p:nvPr>
        </p:nvSpPr>
        <p:spPr>
          <a:xfrm>
            <a:off x="271051" y="157076"/>
            <a:ext cx="4585957" cy="1256088"/>
          </a:xfrm>
        </p:spPr>
        <p:txBody>
          <a:bodyPr anchor="b">
            <a:normAutofit/>
          </a:bodyPr>
          <a:lstStyle/>
          <a:p>
            <a:r>
              <a:rPr lang="en-US" sz="4000" dirty="0"/>
              <a:t>June, 1799 – G.E. to Glasgow</a:t>
            </a:r>
          </a:p>
        </p:txBody>
      </p:sp>
      <p:sp>
        <p:nvSpPr>
          <p:cNvPr id="3" name="Content Placeholder 2">
            <a:extLst>
              <a:ext uri="{FF2B5EF4-FFF2-40B4-BE49-F238E27FC236}">
                <a16:creationId xmlns:a16="http://schemas.microsoft.com/office/drawing/2014/main" id="{61535675-40C8-E29B-8A3F-84CAF38EA66E}"/>
              </a:ext>
            </a:extLst>
          </p:cNvPr>
          <p:cNvSpPr>
            <a:spLocks noGrp="1"/>
          </p:cNvSpPr>
          <p:nvPr>
            <p:ph idx="1"/>
          </p:nvPr>
        </p:nvSpPr>
        <p:spPr>
          <a:xfrm>
            <a:off x="446832" y="1698171"/>
            <a:ext cx="4234394" cy="5002753"/>
          </a:xfrm>
        </p:spPr>
        <p:txBody>
          <a:bodyPr anchor="t">
            <a:normAutofit/>
          </a:bodyPr>
          <a:lstStyle/>
          <a:p>
            <a:r>
              <a:rPr lang="en-US" sz="3200" dirty="0"/>
              <a:t>June 2 – G.E.’s last sermon at Edinburgh circus.</a:t>
            </a:r>
          </a:p>
          <a:p>
            <a:r>
              <a:rPr lang="en-US" sz="3200" dirty="0"/>
              <a:t>Robert Haldane arranges meeting place at Jamaica Street in Glasgow</a:t>
            </a:r>
          </a:p>
          <a:p>
            <a:r>
              <a:rPr lang="en-US" sz="3200" dirty="0"/>
              <a:t>July 28 – G.E. preaches to 3000</a:t>
            </a:r>
          </a:p>
          <a:p>
            <a:r>
              <a:rPr lang="en-US" sz="3200" dirty="0"/>
              <a:t>Theological School</a:t>
            </a:r>
          </a:p>
        </p:txBody>
      </p:sp>
      <p:pic>
        <p:nvPicPr>
          <p:cNvPr id="5" name="Picture 4" descr="An old picture of a crowd of people in a round room&#10;&#10;Description automatically generated">
            <a:extLst>
              <a:ext uri="{FF2B5EF4-FFF2-40B4-BE49-F238E27FC236}">
                <a16:creationId xmlns:a16="http://schemas.microsoft.com/office/drawing/2014/main" id="{D64CF30E-762B-19DD-F8C9-E15C21A091D0}"/>
              </a:ext>
            </a:extLst>
          </p:cNvPr>
          <p:cNvPicPr>
            <a:picLocks noChangeAspect="1"/>
          </p:cNvPicPr>
          <p:nvPr/>
        </p:nvPicPr>
        <p:blipFill rotWithShape="1">
          <a:blip r:embed="rId2"/>
          <a:srcRect l="10997" t="10986" r="10385" b="17303"/>
          <a:stretch/>
        </p:blipFill>
        <p:spPr>
          <a:xfrm>
            <a:off x="5111087" y="741391"/>
            <a:ext cx="6913147" cy="5312679"/>
          </a:xfrm>
          <a:prstGeom prst="rect">
            <a:avLst/>
          </a:prstGeom>
        </p:spPr>
      </p:pic>
      <p:grpSp>
        <p:nvGrpSpPr>
          <p:cNvPr id="10" name="Group 9">
            <a:extLst>
              <a:ext uri="{FF2B5EF4-FFF2-40B4-BE49-F238E27FC236}">
                <a16:creationId xmlns:a16="http://schemas.microsoft.com/office/drawing/2014/main" id="{434FA563-76F6-CDCF-AEA0-A7B78E4464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1" name="Rectangle 10">
              <a:extLst>
                <a:ext uri="{FF2B5EF4-FFF2-40B4-BE49-F238E27FC236}">
                  <a16:creationId xmlns:a16="http://schemas.microsoft.com/office/drawing/2014/main" id="{1D2E3CAA-F1BA-6695-301D-22564C382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3F0F2C-04A5-144D-BDCF-C38707289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EA44F15D-339C-E528-0F2B-948A9D70D4C2}"/>
              </a:ext>
            </a:extLst>
          </p:cNvPr>
          <p:cNvSpPr txBox="1"/>
          <p:nvPr/>
        </p:nvSpPr>
        <p:spPr>
          <a:xfrm rot="16200000">
            <a:off x="10757484" y="3465065"/>
            <a:ext cx="2621478" cy="200055"/>
          </a:xfrm>
          <a:prstGeom prst="rect">
            <a:avLst/>
          </a:prstGeom>
          <a:noFill/>
        </p:spPr>
        <p:txBody>
          <a:bodyPr wrap="square">
            <a:spAutoFit/>
          </a:bodyPr>
          <a:lstStyle/>
          <a:p>
            <a:r>
              <a:rPr lang="en-US" sz="700" dirty="0"/>
              <a:t>https://</a:t>
            </a:r>
            <a:r>
              <a:rPr lang="en-US" sz="700" dirty="0" err="1"/>
              <a:t>en.wikipedia.org</a:t>
            </a:r>
            <a:r>
              <a:rPr lang="en-US" sz="700" dirty="0"/>
              <a:t>/wiki/</a:t>
            </a:r>
            <a:r>
              <a:rPr lang="en-US" sz="700" dirty="0" err="1"/>
              <a:t>Broadway_United_Church_of_Christ</a:t>
            </a:r>
            <a:endParaRPr lang="en-US" sz="700" dirty="0"/>
          </a:p>
        </p:txBody>
      </p:sp>
    </p:spTree>
    <p:extLst>
      <p:ext uri="{BB962C8B-B14F-4D97-AF65-F5344CB8AC3E}">
        <p14:creationId xmlns:p14="http://schemas.microsoft.com/office/powerpoint/2010/main" val="3633716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C693D8-3074-791F-DB47-0D85A546380B}"/>
              </a:ext>
            </a:extLst>
          </p:cNvPr>
          <p:cNvSpPr>
            <a:spLocks noGrp="1"/>
          </p:cNvSpPr>
          <p:nvPr>
            <p:ph type="title"/>
          </p:nvPr>
        </p:nvSpPr>
        <p:spPr>
          <a:xfrm>
            <a:off x="5045271" y="53923"/>
            <a:ext cx="6251110" cy="1572996"/>
          </a:xfrm>
        </p:spPr>
        <p:txBody>
          <a:bodyPr anchor="b">
            <a:normAutofit/>
          </a:bodyPr>
          <a:lstStyle/>
          <a:p>
            <a:r>
              <a:rPr lang="en-US" sz="3800" dirty="0"/>
              <a:t>A new church was planted in Glasgow – Summer 1799</a:t>
            </a:r>
          </a:p>
        </p:txBody>
      </p:sp>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70A301E-5F5E-8165-090C-C3A33FC09D1F}"/>
              </a:ext>
            </a:extLst>
          </p:cNvPr>
          <p:cNvSpPr txBox="1"/>
          <p:nvPr/>
        </p:nvSpPr>
        <p:spPr>
          <a:xfrm>
            <a:off x="5058888" y="2112264"/>
            <a:ext cx="4678878" cy="406484"/>
          </a:xfrm>
          <a:prstGeom prst="rect">
            <a:avLst/>
          </a:prstGeom>
          <a:solidFill>
            <a:schemeClr val="bg1"/>
          </a:solidFill>
        </p:spPr>
        <p:txBody>
          <a:bodyPr wrap="square" rtlCol="0">
            <a:spAutoFit/>
          </a:bodyPr>
          <a:lstStyle/>
          <a:p>
            <a:endParaRPr lang="en-US" dirty="0"/>
          </a:p>
        </p:txBody>
      </p:sp>
      <p:sp>
        <p:nvSpPr>
          <p:cNvPr id="3" name="Content Placeholder 2">
            <a:extLst>
              <a:ext uri="{FF2B5EF4-FFF2-40B4-BE49-F238E27FC236}">
                <a16:creationId xmlns:a16="http://schemas.microsoft.com/office/drawing/2014/main" id="{E5D87F91-95C1-079A-EBAC-BC8ABFDBB4F3}"/>
              </a:ext>
            </a:extLst>
          </p:cNvPr>
          <p:cNvSpPr>
            <a:spLocks noGrp="1"/>
          </p:cNvSpPr>
          <p:nvPr>
            <p:ph idx="1"/>
          </p:nvPr>
        </p:nvSpPr>
        <p:spPr>
          <a:xfrm>
            <a:off x="5045271" y="1947553"/>
            <a:ext cx="7143681" cy="4910447"/>
          </a:xfrm>
        </p:spPr>
        <p:txBody>
          <a:bodyPr>
            <a:normAutofit lnSpcReduction="10000"/>
          </a:bodyPr>
          <a:lstStyle/>
          <a:p>
            <a:pPr marL="0" indent="0">
              <a:buNone/>
            </a:pPr>
            <a:r>
              <a:rPr lang="en-US" sz="3200" dirty="0"/>
              <a:t>“His mindset in starting the church was, ‘Without issuing any thing in the form of creed, confession of faith, formula, or church rules, he exhibited the Bible, as the only rule of faith and practice, to which reference should be made, for government in every duty. He never contemplated making men Independents, but as being made Christians, by the washing of regeneration, and renewing of the Holy Spirit.’” </a:t>
            </a:r>
            <a:br>
              <a:rPr lang="en-US" sz="3200" dirty="0"/>
            </a:br>
            <a:r>
              <a:rPr lang="en-US" sz="3200" dirty="0"/>
              <a:t>	- </a:t>
            </a:r>
            <a:r>
              <a:rPr lang="en-US" sz="2000" dirty="0"/>
              <a:t>Memoir of </a:t>
            </a:r>
            <a:r>
              <a:rPr lang="en-US" sz="2000" dirty="0" err="1"/>
              <a:t>Greville</a:t>
            </a:r>
            <a:r>
              <a:rPr lang="en-US" sz="2000" dirty="0"/>
              <a:t> Ewing, J. J. Matheson, 1843, p. 230</a:t>
            </a:r>
          </a:p>
        </p:txBody>
      </p:sp>
      <p:grpSp>
        <p:nvGrpSpPr>
          <p:cNvPr id="9" name="Group 8">
            <a:extLst>
              <a:ext uri="{FF2B5EF4-FFF2-40B4-BE49-F238E27FC236}">
                <a16:creationId xmlns:a16="http://schemas.microsoft.com/office/drawing/2014/main" id="{8065555C-1E36-EB66-064C-66B6E6FEA4F0}"/>
              </a:ext>
            </a:extLst>
          </p:cNvPr>
          <p:cNvGrpSpPr/>
          <p:nvPr/>
        </p:nvGrpSpPr>
        <p:grpSpPr>
          <a:xfrm>
            <a:off x="526989" y="968328"/>
            <a:ext cx="3901989" cy="5154001"/>
            <a:chOff x="526989" y="968328"/>
            <a:chExt cx="3901989" cy="5154001"/>
          </a:xfrm>
        </p:grpSpPr>
        <p:sp>
          <p:nvSpPr>
            <p:cNvPr id="7" name="TextBox 6">
              <a:extLst>
                <a:ext uri="{FF2B5EF4-FFF2-40B4-BE49-F238E27FC236}">
                  <a16:creationId xmlns:a16="http://schemas.microsoft.com/office/drawing/2014/main" id="{AB2327F4-42B9-4BA3-82C8-041374812696}"/>
                </a:ext>
              </a:extLst>
            </p:cNvPr>
            <p:cNvSpPr txBox="1"/>
            <p:nvPr/>
          </p:nvSpPr>
          <p:spPr>
            <a:xfrm>
              <a:off x="1448552" y="5752997"/>
              <a:ext cx="1603405" cy="369332"/>
            </a:xfrm>
            <a:prstGeom prst="rect">
              <a:avLst/>
            </a:prstGeom>
            <a:noFill/>
          </p:spPr>
          <p:txBody>
            <a:bodyPr wrap="square">
              <a:spAutoFit/>
            </a:bodyPr>
            <a:lstStyle/>
            <a:p>
              <a:r>
                <a:rPr lang="en-US" sz="1800" dirty="0" err="1"/>
                <a:t>Greville</a:t>
              </a:r>
              <a:r>
                <a:rPr lang="en-US" sz="1800" dirty="0"/>
                <a:t> Ewing </a:t>
              </a:r>
              <a:endParaRPr lang="en-US" dirty="0"/>
            </a:p>
          </p:txBody>
        </p:sp>
        <p:pic>
          <p:nvPicPr>
            <p:cNvPr id="8" name="Picture 7" descr="A person sitting in a chair&#10;&#10;Description automatically generated">
              <a:extLst>
                <a:ext uri="{FF2B5EF4-FFF2-40B4-BE49-F238E27FC236}">
                  <a16:creationId xmlns:a16="http://schemas.microsoft.com/office/drawing/2014/main" id="{99F4B304-50C7-C162-FC1A-67C86DC7257E}"/>
                </a:ext>
              </a:extLst>
            </p:cNvPr>
            <p:cNvPicPr>
              <a:picLocks noChangeAspect="1"/>
            </p:cNvPicPr>
            <p:nvPr/>
          </p:nvPicPr>
          <p:blipFill>
            <a:blip r:embed="rId2"/>
            <a:stretch>
              <a:fillRect/>
            </a:stretch>
          </p:blipFill>
          <p:spPr>
            <a:xfrm>
              <a:off x="526989" y="968328"/>
              <a:ext cx="3901989" cy="4849385"/>
            </a:xfrm>
            <a:prstGeom prst="rect">
              <a:avLst/>
            </a:prstGeom>
          </p:spPr>
        </p:pic>
      </p:grpSp>
    </p:spTree>
    <p:extLst>
      <p:ext uri="{BB962C8B-B14F-4D97-AF65-F5344CB8AC3E}">
        <p14:creationId xmlns:p14="http://schemas.microsoft.com/office/powerpoint/2010/main" val="1450405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535675-40C8-E29B-8A3F-84CAF38EA66E}"/>
              </a:ext>
            </a:extLst>
          </p:cNvPr>
          <p:cNvSpPr>
            <a:spLocks noGrp="1"/>
          </p:cNvSpPr>
          <p:nvPr>
            <p:ph idx="1"/>
          </p:nvPr>
        </p:nvSpPr>
        <p:spPr>
          <a:xfrm>
            <a:off x="7488900" y="1408775"/>
            <a:ext cx="4374550" cy="5002753"/>
          </a:xfrm>
        </p:spPr>
        <p:txBody>
          <a:bodyPr anchor="t">
            <a:normAutofit/>
          </a:bodyPr>
          <a:lstStyle/>
          <a:p>
            <a:pPr marL="0" indent="0">
              <a:buNone/>
            </a:pPr>
            <a:r>
              <a:rPr lang="en-US" sz="4400" dirty="0"/>
              <a:t>By the end of 1804, there were 24 congregational churches throughout Scotland. </a:t>
            </a:r>
          </a:p>
        </p:txBody>
      </p:sp>
      <p:pic>
        <p:nvPicPr>
          <p:cNvPr id="5" name="Picture 4" descr="An old picture of a crowd of people in a round room&#10;&#10;Description automatically generated">
            <a:extLst>
              <a:ext uri="{FF2B5EF4-FFF2-40B4-BE49-F238E27FC236}">
                <a16:creationId xmlns:a16="http://schemas.microsoft.com/office/drawing/2014/main" id="{D64CF30E-762B-19DD-F8C9-E15C21A091D0}"/>
              </a:ext>
            </a:extLst>
          </p:cNvPr>
          <p:cNvPicPr>
            <a:picLocks noChangeAspect="1"/>
          </p:cNvPicPr>
          <p:nvPr/>
        </p:nvPicPr>
        <p:blipFill rotWithShape="1">
          <a:blip r:embed="rId2"/>
          <a:srcRect l="10997" t="10986" r="10385" b="17303"/>
          <a:stretch/>
        </p:blipFill>
        <p:spPr>
          <a:xfrm>
            <a:off x="122578" y="772660"/>
            <a:ext cx="6913147" cy="5312679"/>
          </a:xfrm>
          <a:prstGeom prst="rect">
            <a:avLst/>
          </a:prstGeom>
        </p:spPr>
      </p:pic>
      <p:grpSp>
        <p:nvGrpSpPr>
          <p:cNvPr id="10" name="Group 9">
            <a:extLst>
              <a:ext uri="{FF2B5EF4-FFF2-40B4-BE49-F238E27FC236}">
                <a16:creationId xmlns:a16="http://schemas.microsoft.com/office/drawing/2014/main" id="{434FA563-76F6-CDCF-AEA0-A7B78E4464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1" name="Rectangle 10">
              <a:extLst>
                <a:ext uri="{FF2B5EF4-FFF2-40B4-BE49-F238E27FC236}">
                  <a16:creationId xmlns:a16="http://schemas.microsoft.com/office/drawing/2014/main" id="{1D2E3CAA-F1BA-6695-301D-22564C382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3F0F2C-04A5-144D-BDCF-C38707289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EA44F15D-339C-E528-0F2B-948A9D70D4C2}"/>
              </a:ext>
            </a:extLst>
          </p:cNvPr>
          <p:cNvSpPr txBox="1"/>
          <p:nvPr/>
        </p:nvSpPr>
        <p:spPr>
          <a:xfrm rot="16200000">
            <a:off x="-1251365" y="4272587"/>
            <a:ext cx="2621478" cy="200055"/>
          </a:xfrm>
          <a:prstGeom prst="rect">
            <a:avLst/>
          </a:prstGeom>
          <a:noFill/>
        </p:spPr>
        <p:txBody>
          <a:bodyPr wrap="square">
            <a:spAutoFit/>
          </a:bodyPr>
          <a:lstStyle/>
          <a:p>
            <a:r>
              <a:rPr lang="en-US" sz="700" dirty="0"/>
              <a:t>https://</a:t>
            </a:r>
            <a:r>
              <a:rPr lang="en-US" sz="700" dirty="0" err="1"/>
              <a:t>en.wikipedia.org</a:t>
            </a:r>
            <a:r>
              <a:rPr lang="en-US" sz="700" dirty="0"/>
              <a:t>/wiki/</a:t>
            </a:r>
            <a:r>
              <a:rPr lang="en-US" sz="700" dirty="0" err="1"/>
              <a:t>Broadway_United_Church_of_Christ</a:t>
            </a:r>
            <a:endParaRPr lang="en-US" sz="700" dirty="0"/>
          </a:p>
        </p:txBody>
      </p:sp>
    </p:spTree>
    <p:extLst>
      <p:ext uri="{BB962C8B-B14F-4D97-AF65-F5344CB8AC3E}">
        <p14:creationId xmlns:p14="http://schemas.microsoft.com/office/powerpoint/2010/main" val="643846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3A2EF-65C0-3672-A200-D9F0A9E72ED3}"/>
              </a:ext>
            </a:extLst>
          </p:cNvPr>
          <p:cNvSpPr>
            <a:spLocks noGrp="1"/>
          </p:cNvSpPr>
          <p:nvPr>
            <p:ph type="title"/>
          </p:nvPr>
        </p:nvSpPr>
        <p:spPr>
          <a:xfrm>
            <a:off x="226987" y="-98358"/>
            <a:ext cx="3075709" cy="1325563"/>
          </a:xfrm>
        </p:spPr>
        <p:txBody>
          <a:bodyPr/>
          <a:lstStyle/>
          <a:p>
            <a:r>
              <a:rPr lang="en-US" dirty="0"/>
              <a:t>The Writings</a:t>
            </a:r>
          </a:p>
        </p:txBody>
      </p:sp>
      <p:sp>
        <p:nvSpPr>
          <p:cNvPr id="3" name="Content Placeholder 2">
            <a:extLst>
              <a:ext uri="{FF2B5EF4-FFF2-40B4-BE49-F238E27FC236}">
                <a16:creationId xmlns:a16="http://schemas.microsoft.com/office/drawing/2014/main" id="{699F1C47-9A26-9133-785C-E95EFEC272B4}"/>
              </a:ext>
            </a:extLst>
          </p:cNvPr>
          <p:cNvSpPr>
            <a:spLocks noGrp="1"/>
          </p:cNvSpPr>
          <p:nvPr>
            <p:ph idx="1"/>
          </p:nvPr>
        </p:nvSpPr>
        <p:spPr>
          <a:xfrm>
            <a:off x="3102639" y="2018805"/>
            <a:ext cx="2991225" cy="3684526"/>
          </a:xfrm>
        </p:spPr>
        <p:txBody>
          <a:bodyPr/>
          <a:lstStyle/>
          <a:p>
            <a:r>
              <a:rPr lang="en-US" dirty="0"/>
              <a:t>1804 – "Reasons for separating from the Church of Scotland, in a Series of Letters, chiefly addressed to his Christian Friends in that Establishment.”</a:t>
            </a:r>
          </a:p>
        </p:txBody>
      </p:sp>
      <p:grpSp>
        <p:nvGrpSpPr>
          <p:cNvPr id="7" name="Group 6">
            <a:extLst>
              <a:ext uri="{FF2B5EF4-FFF2-40B4-BE49-F238E27FC236}">
                <a16:creationId xmlns:a16="http://schemas.microsoft.com/office/drawing/2014/main" id="{79E3D196-9A05-9D63-41E7-B202C3409760}"/>
              </a:ext>
            </a:extLst>
          </p:cNvPr>
          <p:cNvGrpSpPr/>
          <p:nvPr/>
        </p:nvGrpSpPr>
        <p:grpSpPr>
          <a:xfrm>
            <a:off x="337538" y="1896093"/>
            <a:ext cx="2965157" cy="4061780"/>
            <a:chOff x="7070847" y="614342"/>
            <a:chExt cx="2965157" cy="4061780"/>
          </a:xfrm>
        </p:grpSpPr>
        <p:pic>
          <p:nvPicPr>
            <p:cNvPr id="2050" name="Picture 2">
              <a:extLst>
                <a:ext uri="{FF2B5EF4-FFF2-40B4-BE49-F238E27FC236}">
                  <a16:creationId xmlns:a16="http://schemas.microsoft.com/office/drawing/2014/main" id="{939BFAF3-385B-760F-4C69-084BC185DF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0847" y="614342"/>
              <a:ext cx="2765101" cy="36845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EDCFFC9-38A7-0583-6658-F4D4922A3813}"/>
                </a:ext>
              </a:extLst>
            </p:cNvPr>
            <p:cNvSpPr txBox="1"/>
            <p:nvPr/>
          </p:nvSpPr>
          <p:spPr>
            <a:xfrm rot="5400000">
              <a:off x="8841963" y="2962295"/>
              <a:ext cx="2188028" cy="200055"/>
            </a:xfrm>
            <a:prstGeom prst="rect">
              <a:avLst/>
            </a:prstGeom>
            <a:noFill/>
          </p:spPr>
          <p:txBody>
            <a:bodyPr wrap="square">
              <a:spAutoFit/>
            </a:bodyPr>
            <a:lstStyle/>
            <a:p>
              <a:r>
                <a:rPr lang="en-US" sz="700" dirty="0"/>
                <a:t>https://</a:t>
              </a:r>
              <a:r>
                <a:rPr lang="en-US" sz="700" dirty="0" err="1"/>
                <a:t>ordinaryphilosophy.com</a:t>
              </a:r>
              <a:r>
                <a:rPr lang="en-US" sz="700" dirty="0"/>
                <a:t>/tag/</a:t>
              </a:r>
              <a:r>
                <a:rPr lang="en-US" sz="700" dirty="0" err="1"/>
                <a:t>william-innes</a:t>
              </a:r>
              <a:r>
                <a:rPr lang="en-US" sz="700" dirty="0"/>
                <a:t>/</a:t>
              </a:r>
            </a:p>
          </p:txBody>
        </p:sp>
        <p:sp>
          <p:nvSpPr>
            <p:cNvPr id="6" name="TextBox 5">
              <a:extLst>
                <a:ext uri="{FF2B5EF4-FFF2-40B4-BE49-F238E27FC236}">
                  <a16:creationId xmlns:a16="http://schemas.microsoft.com/office/drawing/2014/main" id="{0C6A647A-AB7B-FD24-E105-5EC4085B5508}"/>
                </a:ext>
              </a:extLst>
            </p:cNvPr>
            <p:cNvSpPr txBox="1"/>
            <p:nvPr/>
          </p:nvSpPr>
          <p:spPr>
            <a:xfrm>
              <a:off x="7211931" y="4306790"/>
              <a:ext cx="2482932" cy="369332"/>
            </a:xfrm>
            <a:prstGeom prst="rect">
              <a:avLst/>
            </a:prstGeom>
            <a:noFill/>
          </p:spPr>
          <p:txBody>
            <a:bodyPr wrap="square">
              <a:spAutoFit/>
            </a:bodyPr>
            <a:lstStyle/>
            <a:p>
              <a:r>
                <a:rPr lang="en-US" dirty="0"/>
                <a:t>William Innes - Dundee</a:t>
              </a:r>
            </a:p>
          </p:txBody>
        </p:sp>
      </p:grpSp>
      <p:grpSp>
        <p:nvGrpSpPr>
          <p:cNvPr id="8" name="Group 7">
            <a:extLst>
              <a:ext uri="{FF2B5EF4-FFF2-40B4-BE49-F238E27FC236}">
                <a16:creationId xmlns:a16="http://schemas.microsoft.com/office/drawing/2014/main" id="{C1960FE2-79AB-88F4-E2FC-C1473B08F2FF}"/>
              </a:ext>
            </a:extLst>
          </p:cNvPr>
          <p:cNvGrpSpPr/>
          <p:nvPr/>
        </p:nvGrpSpPr>
        <p:grpSpPr>
          <a:xfrm>
            <a:off x="6614959" y="1783876"/>
            <a:ext cx="3099201" cy="4169611"/>
            <a:chOff x="526989" y="968328"/>
            <a:chExt cx="3901989" cy="5249669"/>
          </a:xfrm>
        </p:grpSpPr>
        <p:sp>
          <p:nvSpPr>
            <p:cNvPr id="9" name="TextBox 8">
              <a:extLst>
                <a:ext uri="{FF2B5EF4-FFF2-40B4-BE49-F238E27FC236}">
                  <a16:creationId xmlns:a16="http://schemas.microsoft.com/office/drawing/2014/main" id="{BFE2DF9C-A202-E8E0-405B-24073654DDC8}"/>
                </a:ext>
              </a:extLst>
            </p:cNvPr>
            <p:cNvSpPr txBox="1"/>
            <p:nvPr/>
          </p:nvSpPr>
          <p:spPr>
            <a:xfrm>
              <a:off x="1448552" y="5752997"/>
              <a:ext cx="2172869" cy="465000"/>
            </a:xfrm>
            <a:prstGeom prst="rect">
              <a:avLst/>
            </a:prstGeom>
            <a:noFill/>
          </p:spPr>
          <p:txBody>
            <a:bodyPr wrap="square">
              <a:spAutoFit/>
            </a:bodyPr>
            <a:lstStyle/>
            <a:p>
              <a:r>
                <a:rPr lang="en-US" sz="1800" dirty="0" err="1"/>
                <a:t>Greville</a:t>
              </a:r>
              <a:r>
                <a:rPr lang="en-US" sz="1800" dirty="0"/>
                <a:t> Ewing </a:t>
              </a:r>
              <a:endParaRPr lang="en-US" dirty="0"/>
            </a:p>
          </p:txBody>
        </p:sp>
        <p:pic>
          <p:nvPicPr>
            <p:cNvPr id="10" name="Picture 9" descr="A person sitting in a chair&#10;&#10;Description automatically generated">
              <a:extLst>
                <a:ext uri="{FF2B5EF4-FFF2-40B4-BE49-F238E27FC236}">
                  <a16:creationId xmlns:a16="http://schemas.microsoft.com/office/drawing/2014/main" id="{72084D0B-55CF-8A45-79E8-3309980A9BCD}"/>
                </a:ext>
              </a:extLst>
            </p:cNvPr>
            <p:cNvPicPr>
              <a:picLocks noChangeAspect="1"/>
            </p:cNvPicPr>
            <p:nvPr/>
          </p:nvPicPr>
          <p:blipFill>
            <a:blip r:embed="rId3"/>
            <a:stretch>
              <a:fillRect/>
            </a:stretch>
          </p:blipFill>
          <p:spPr>
            <a:xfrm>
              <a:off x="526989" y="968328"/>
              <a:ext cx="3901989" cy="4849385"/>
            </a:xfrm>
            <a:prstGeom prst="rect">
              <a:avLst/>
            </a:prstGeom>
          </p:spPr>
        </p:pic>
      </p:grpSp>
      <p:sp>
        <p:nvSpPr>
          <p:cNvPr id="11" name="Content Placeholder 2">
            <a:extLst>
              <a:ext uri="{FF2B5EF4-FFF2-40B4-BE49-F238E27FC236}">
                <a16:creationId xmlns:a16="http://schemas.microsoft.com/office/drawing/2014/main" id="{11AB15E5-2D5D-DB7D-9F6A-2ACFA0307CAA}"/>
              </a:ext>
            </a:extLst>
          </p:cNvPr>
          <p:cNvSpPr txBox="1">
            <a:spLocks/>
          </p:cNvSpPr>
          <p:nvPr/>
        </p:nvSpPr>
        <p:spPr>
          <a:xfrm>
            <a:off x="9714161" y="3028206"/>
            <a:ext cx="2630862" cy="23275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1805 – “A Vindication of Presbyterian Church Government”</a:t>
            </a:r>
          </a:p>
        </p:txBody>
      </p:sp>
    </p:spTree>
    <p:extLst>
      <p:ext uri="{BB962C8B-B14F-4D97-AF65-F5344CB8AC3E}">
        <p14:creationId xmlns:p14="http://schemas.microsoft.com/office/powerpoint/2010/main" val="130298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3A2EF-65C0-3672-A200-D9F0A9E72ED3}"/>
              </a:ext>
            </a:extLst>
          </p:cNvPr>
          <p:cNvSpPr>
            <a:spLocks noGrp="1"/>
          </p:cNvSpPr>
          <p:nvPr>
            <p:ph type="title"/>
          </p:nvPr>
        </p:nvSpPr>
        <p:spPr>
          <a:xfrm>
            <a:off x="226987" y="-98358"/>
            <a:ext cx="3075709" cy="1325563"/>
          </a:xfrm>
        </p:spPr>
        <p:txBody>
          <a:bodyPr/>
          <a:lstStyle/>
          <a:p>
            <a:r>
              <a:rPr lang="en-US" dirty="0"/>
              <a:t>The Writings</a:t>
            </a:r>
          </a:p>
        </p:txBody>
      </p:sp>
      <p:sp>
        <p:nvSpPr>
          <p:cNvPr id="3" name="Content Placeholder 2">
            <a:extLst>
              <a:ext uri="{FF2B5EF4-FFF2-40B4-BE49-F238E27FC236}">
                <a16:creationId xmlns:a16="http://schemas.microsoft.com/office/drawing/2014/main" id="{699F1C47-9A26-9133-785C-E95EFEC272B4}"/>
              </a:ext>
            </a:extLst>
          </p:cNvPr>
          <p:cNvSpPr>
            <a:spLocks noGrp="1"/>
          </p:cNvSpPr>
          <p:nvPr>
            <p:ph idx="1"/>
          </p:nvPr>
        </p:nvSpPr>
        <p:spPr>
          <a:xfrm>
            <a:off x="2888884" y="2018805"/>
            <a:ext cx="2063126" cy="3684526"/>
          </a:xfrm>
        </p:spPr>
        <p:txBody>
          <a:bodyPr/>
          <a:lstStyle/>
          <a:p>
            <a:pPr algn="ctr"/>
            <a:r>
              <a:rPr lang="en-US" dirty="0"/>
              <a:t>1805 – “Views of the Social Worship of the First Churches” by </a:t>
            </a:r>
            <a:br>
              <a:rPr lang="en-US" dirty="0"/>
            </a:br>
            <a:r>
              <a:rPr lang="en-US" dirty="0"/>
              <a:t>James A. Haldane</a:t>
            </a:r>
          </a:p>
        </p:txBody>
      </p:sp>
      <p:sp>
        <p:nvSpPr>
          <p:cNvPr id="11" name="Content Placeholder 2">
            <a:extLst>
              <a:ext uri="{FF2B5EF4-FFF2-40B4-BE49-F238E27FC236}">
                <a16:creationId xmlns:a16="http://schemas.microsoft.com/office/drawing/2014/main" id="{11AB15E5-2D5D-DB7D-9F6A-2ACFA0307CAA}"/>
              </a:ext>
            </a:extLst>
          </p:cNvPr>
          <p:cNvSpPr txBox="1">
            <a:spLocks/>
          </p:cNvSpPr>
          <p:nvPr/>
        </p:nvSpPr>
        <p:spPr>
          <a:xfrm>
            <a:off x="8936812" y="675053"/>
            <a:ext cx="2838196" cy="24344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1805 – </a:t>
            </a:r>
            <a:br>
              <a:rPr lang="en-US" dirty="0"/>
            </a:br>
            <a:r>
              <a:rPr lang="en-US" dirty="0"/>
              <a:t>William Ballentine: “Treatise of the Elder’s Office,”</a:t>
            </a:r>
          </a:p>
          <a:p>
            <a:endParaRPr lang="en-US" dirty="0"/>
          </a:p>
        </p:txBody>
      </p:sp>
      <p:grpSp>
        <p:nvGrpSpPr>
          <p:cNvPr id="13" name="Group 12">
            <a:extLst>
              <a:ext uri="{FF2B5EF4-FFF2-40B4-BE49-F238E27FC236}">
                <a16:creationId xmlns:a16="http://schemas.microsoft.com/office/drawing/2014/main" id="{2A082578-F598-4FE0-1CA3-CD4E15168B45}"/>
              </a:ext>
            </a:extLst>
          </p:cNvPr>
          <p:cNvGrpSpPr/>
          <p:nvPr/>
        </p:nvGrpSpPr>
        <p:grpSpPr>
          <a:xfrm>
            <a:off x="5687552" y="503413"/>
            <a:ext cx="3401810" cy="5851174"/>
            <a:chOff x="5570533" y="0"/>
            <a:chExt cx="3401810" cy="5851174"/>
          </a:xfrm>
        </p:grpSpPr>
        <p:pic>
          <p:nvPicPr>
            <p:cNvPr id="4098" name="Picture 2">
              <a:extLst>
                <a:ext uri="{FF2B5EF4-FFF2-40B4-BE49-F238E27FC236}">
                  <a16:creationId xmlns:a16="http://schemas.microsoft.com/office/drawing/2014/main" id="{C98574E5-AF74-14E3-97F6-F755994F9C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0286" y="0"/>
              <a:ext cx="3282056" cy="570333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D4E26C9-A7E6-4F55-94F2-6657B0D59315}"/>
                </a:ext>
              </a:extLst>
            </p:cNvPr>
            <p:cNvSpPr/>
            <p:nvPr/>
          </p:nvSpPr>
          <p:spPr>
            <a:xfrm>
              <a:off x="5570533" y="2"/>
              <a:ext cx="3401810" cy="5851172"/>
            </a:xfrm>
            <a:prstGeom prst="rect">
              <a:avLst/>
            </a:prstGeom>
            <a:solidFill>
              <a:srgbClr val="FFC000">
                <a:alpha val="918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2E976A00-04F2-3420-113A-C5B26EE179A4}"/>
              </a:ext>
            </a:extLst>
          </p:cNvPr>
          <p:cNvSpPr txBox="1"/>
          <p:nvPr/>
        </p:nvSpPr>
        <p:spPr>
          <a:xfrm>
            <a:off x="9243740" y="3043626"/>
            <a:ext cx="2790525" cy="3139321"/>
          </a:xfrm>
          <a:prstGeom prst="rect">
            <a:avLst/>
          </a:prstGeom>
          <a:noFill/>
        </p:spPr>
        <p:txBody>
          <a:bodyPr wrap="square">
            <a:spAutoFit/>
          </a:bodyPr>
          <a:lstStyle/>
          <a:p>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Ballentine insisted that the Bible teaches there should be a multiplicity of elders in each congregation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And, that these should come from among members who volunteered, members who had no “formal education,” to participate in worship. This practice was called, “mutual exhortation.” </a:t>
            </a:r>
            <a:endParaRPr lang="en-US" dirty="0"/>
          </a:p>
        </p:txBody>
      </p:sp>
      <p:grpSp>
        <p:nvGrpSpPr>
          <p:cNvPr id="16" name="Group 15">
            <a:extLst>
              <a:ext uri="{FF2B5EF4-FFF2-40B4-BE49-F238E27FC236}">
                <a16:creationId xmlns:a16="http://schemas.microsoft.com/office/drawing/2014/main" id="{49CD66BB-0959-F5C3-3E79-24185C6E52D2}"/>
              </a:ext>
            </a:extLst>
          </p:cNvPr>
          <p:cNvGrpSpPr/>
          <p:nvPr/>
        </p:nvGrpSpPr>
        <p:grpSpPr>
          <a:xfrm>
            <a:off x="417197" y="2180122"/>
            <a:ext cx="2317309" cy="3361892"/>
            <a:chOff x="786513" y="-4241"/>
            <a:chExt cx="2317309" cy="3361892"/>
          </a:xfrm>
        </p:grpSpPr>
        <p:pic>
          <p:nvPicPr>
            <p:cNvPr id="17" name="Picture 16" descr="A portrait of a person&#10;&#10;Description automatically generated">
              <a:extLst>
                <a:ext uri="{FF2B5EF4-FFF2-40B4-BE49-F238E27FC236}">
                  <a16:creationId xmlns:a16="http://schemas.microsoft.com/office/drawing/2014/main" id="{BF62FFA0-7B1E-272C-BDDF-08DCF6A6DA9A}"/>
                </a:ext>
              </a:extLst>
            </p:cNvPr>
            <p:cNvPicPr>
              <a:picLocks noChangeAspect="1"/>
            </p:cNvPicPr>
            <p:nvPr/>
          </p:nvPicPr>
          <p:blipFill rotWithShape="1">
            <a:blip r:embed="rId3"/>
            <a:srcRect l="8479" t="6368" r="8479" b="17691"/>
            <a:stretch/>
          </p:blipFill>
          <p:spPr>
            <a:xfrm>
              <a:off x="786513" y="-4241"/>
              <a:ext cx="2317309" cy="3049096"/>
            </a:xfrm>
            <a:prstGeom prst="rect">
              <a:avLst/>
            </a:prstGeom>
          </p:spPr>
        </p:pic>
        <p:sp>
          <p:nvSpPr>
            <p:cNvPr id="18" name="TextBox 17">
              <a:extLst>
                <a:ext uri="{FF2B5EF4-FFF2-40B4-BE49-F238E27FC236}">
                  <a16:creationId xmlns:a16="http://schemas.microsoft.com/office/drawing/2014/main" id="{D4B49772-73FD-3E29-E3E0-E9BC2EE6646A}"/>
                </a:ext>
              </a:extLst>
            </p:cNvPr>
            <p:cNvSpPr txBox="1"/>
            <p:nvPr/>
          </p:nvSpPr>
          <p:spPr>
            <a:xfrm>
              <a:off x="1028806" y="2943692"/>
              <a:ext cx="1810111" cy="413959"/>
            </a:xfrm>
            <a:prstGeom prst="rect">
              <a:avLst/>
            </a:prstGeom>
            <a:noFill/>
          </p:spPr>
          <p:txBody>
            <a:bodyPr wrap="none" rtlCol="0">
              <a:spAutoFit/>
            </a:bodyPr>
            <a:lstStyle/>
            <a:p>
              <a:r>
                <a:rPr lang="en-US" sz="2090" dirty="0"/>
                <a:t>James Haldane</a:t>
              </a:r>
            </a:p>
          </p:txBody>
        </p:sp>
      </p:grpSp>
    </p:spTree>
    <p:extLst>
      <p:ext uri="{BB962C8B-B14F-4D97-AF65-F5344CB8AC3E}">
        <p14:creationId xmlns:p14="http://schemas.microsoft.com/office/powerpoint/2010/main" val="1268404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Rectangle 2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A3A2EF-65C0-3672-A200-D9F0A9E72ED3}"/>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Divisions Arise</a:t>
            </a:r>
            <a:br>
              <a:rPr lang="en-US" sz="4000" kern="1200" dirty="0">
                <a:solidFill>
                  <a:srgbClr val="FFFFFF"/>
                </a:solidFill>
                <a:latin typeface="+mj-lt"/>
                <a:ea typeface="+mj-ea"/>
                <a:cs typeface="+mj-cs"/>
              </a:rPr>
            </a:br>
            <a:r>
              <a:rPr lang="en-US" sz="3200" kern="1200" dirty="0">
                <a:solidFill>
                  <a:srgbClr val="FFFFFF"/>
                </a:solidFill>
                <a:latin typeface="+mj-lt"/>
                <a:ea typeface="+mj-ea"/>
                <a:cs typeface="+mj-cs"/>
              </a:rPr>
              <a:t>1807-1809</a:t>
            </a:r>
            <a:endParaRPr lang="en-US" sz="4000" kern="1200" dirty="0">
              <a:solidFill>
                <a:srgbClr val="FFFFFF"/>
              </a:solidFill>
              <a:latin typeface="+mj-lt"/>
              <a:ea typeface="+mj-ea"/>
              <a:cs typeface="+mj-cs"/>
            </a:endParaRPr>
          </a:p>
        </p:txBody>
      </p:sp>
      <p:sp>
        <p:nvSpPr>
          <p:cNvPr id="11" name="Content Placeholder 2">
            <a:extLst>
              <a:ext uri="{FF2B5EF4-FFF2-40B4-BE49-F238E27FC236}">
                <a16:creationId xmlns:a16="http://schemas.microsoft.com/office/drawing/2014/main" id="{11AB15E5-2D5D-DB7D-9F6A-2ACFA0307CAA}"/>
              </a:ext>
            </a:extLst>
          </p:cNvPr>
          <p:cNvSpPr txBox="1">
            <a:spLocks/>
          </p:cNvSpPr>
          <p:nvPr/>
        </p:nvSpPr>
        <p:spPr>
          <a:xfrm>
            <a:off x="4425513" y="445100"/>
            <a:ext cx="3025303" cy="6198382"/>
          </a:xfrm>
          <a:prstGeom prst="rect">
            <a:avLst/>
          </a:prstGeom>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1807 – “An Attempt Towards a Statement of the Doctrine of Scripture On Some Disputed Points, Respecting The Constitution, Government, Worship, and Discipline of the Church of Christ.” </a:t>
            </a:r>
          </a:p>
        </p:txBody>
      </p:sp>
      <p:grpSp>
        <p:nvGrpSpPr>
          <p:cNvPr id="8" name="Group 7">
            <a:extLst>
              <a:ext uri="{FF2B5EF4-FFF2-40B4-BE49-F238E27FC236}">
                <a16:creationId xmlns:a16="http://schemas.microsoft.com/office/drawing/2014/main" id="{C1960FE2-79AB-88F4-E2FC-C1473B08F2FF}"/>
              </a:ext>
            </a:extLst>
          </p:cNvPr>
          <p:cNvGrpSpPr/>
          <p:nvPr/>
        </p:nvGrpSpPr>
        <p:grpSpPr>
          <a:xfrm>
            <a:off x="8109502" y="1002638"/>
            <a:ext cx="3615776" cy="4864603"/>
            <a:chOff x="526989" y="968328"/>
            <a:chExt cx="3901989" cy="5249669"/>
          </a:xfrm>
        </p:grpSpPr>
        <p:sp>
          <p:nvSpPr>
            <p:cNvPr id="9" name="TextBox 8">
              <a:extLst>
                <a:ext uri="{FF2B5EF4-FFF2-40B4-BE49-F238E27FC236}">
                  <a16:creationId xmlns:a16="http://schemas.microsoft.com/office/drawing/2014/main" id="{BFE2DF9C-A202-E8E0-405B-24073654DDC8}"/>
                </a:ext>
              </a:extLst>
            </p:cNvPr>
            <p:cNvSpPr txBox="1"/>
            <p:nvPr/>
          </p:nvSpPr>
          <p:spPr>
            <a:xfrm>
              <a:off x="1448552" y="5752997"/>
              <a:ext cx="2172869" cy="465000"/>
            </a:xfrm>
            <a:prstGeom prst="rect">
              <a:avLst/>
            </a:prstGeom>
            <a:noFill/>
          </p:spPr>
          <p:txBody>
            <a:bodyPr wrap="square">
              <a:spAutoFit/>
            </a:bodyPr>
            <a:lstStyle/>
            <a:p>
              <a:pPr defTabSz="1060704">
                <a:spcAft>
                  <a:spcPts val="600"/>
                </a:spcAft>
              </a:pPr>
              <a:r>
                <a:rPr lang="en-US" sz="2088" kern="1200" err="1">
                  <a:solidFill>
                    <a:schemeClr val="tx1"/>
                  </a:solidFill>
                  <a:latin typeface="+mn-lt"/>
                  <a:ea typeface="+mn-ea"/>
                  <a:cs typeface="+mn-cs"/>
                </a:rPr>
                <a:t>Greville</a:t>
              </a:r>
              <a:r>
                <a:rPr lang="en-US" sz="2088" kern="1200">
                  <a:solidFill>
                    <a:schemeClr val="tx1"/>
                  </a:solidFill>
                  <a:latin typeface="+mn-lt"/>
                  <a:ea typeface="+mn-ea"/>
                  <a:cs typeface="+mn-cs"/>
                </a:rPr>
                <a:t> Ewing </a:t>
              </a:r>
              <a:endParaRPr lang="en-US"/>
            </a:p>
          </p:txBody>
        </p:sp>
        <p:pic>
          <p:nvPicPr>
            <p:cNvPr id="10" name="Picture 9" descr="A person sitting in a chair&#10;&#10;Description automatically generated">
              <a:extLst>
                <a:ext uri="{FF2B5EF4-FFF2-40B4-BE49-F238E27FC236}">
                  <a16:creationId xmlns:a16="http://schemas.microsoft.com/office/drawing/2014/main" id="{72084D0B-55CF-8A45-79E8-3309980A9BCD}"/>
                </a:ext>
              </a:extLst>
            </p:cNvPr>
            <p:cNvPicPr>
              <a:picLocks noChangeAspect="1"/>
            </p:cNvPicPr>
            <p:nvPr/>
          </p:nvPicPr>
          <p:blipFill>
            <a:blip r:embed="rId2"/>
            <a:stretch>
              <a:fillRect/>
            </a:stretch>
          </p:blipFill>
          <p:spPr>
            <a:xfrm>
              <a:off x="526989" y="968328"/>
              <a:ext cx="3901989" cy="4849385"/>
            </a:xfrm>
            <a:prstGeom prst="rect">
              <a:avLst/>
            </a:prstGeom>
          </p:spPr>
        </p:pic>
      </p:grpSp>
    </p:spTree>
    <p:extLst>
      <p:ext uri="{BB962C8B-B14F-4D97-AF65-F5344CB8AC3E}">
        <p14:creationId xmlns:p14="http://schemas.microsoft.com/office/powerpoint/2010/main" val="3217665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F1A3A2EF-65C0-3672-A200-D9F0A9E72ED3}"/>
              </a:ext>
            </a:extLst>
          </p:cNvPr>
          <p:cNvSpPr>
            <a:spLocks noGrp="1"/>
          </p:cNvSpPr>
          <p:nvPr>
            <p:ph type="title"/>
          </p:nvPr>
        </p:nvSpPr>
        <p:spPr>
          <a:xfrm>
            <a:off x="5759354" y="457201"/>
            <a:ext cx="5337270" cy="1835911"/>
          </a:xfrm>
        </p:spPr>
        <p:txBody>
          <a:bodyPr vert="horz" lIns="91440" tIns="45720" rIns="91440" bIns="45720" rtlCol="0" anchor="b">
            <a:normAutofit/>
          </a:bodyPr>
          <a:lstStyle/>
          <a:p>
            <a:r>
              <a:rPr lang="en-US" sz="5400" kern="1200">
                <a:solidFill>
                  <a:srgbClr val="FFFFFF"/>
                </a:solidFill>
                <a:latin typeface="+mj-lt"/>
                <a:ea typeface="+mj-ea"/>
                <a:cs typeface="+mj-cs"/>
              </a:rPr>
              <a:t>Divisions Arise</a:t>
            </a:r>
            <a:br>
              <a:rPr lang="en-US" sz="5400" kern="1200">
                <a:solidFill>
                  <a:srgbClr val="FFFFFF"/>
                </a:solidFill>
                <a:latin typeface="+mj-lt"/>
                <a:ea typeface="+mj-ea"/>
                <a:cs typeface="+mj-cs"/>
              </a:rPr>
            </a:br>
            <a:r>
              <a:rPr lang="en-US" sz="5400" kern="1200">
                <a:solidFill>
                  <a:srgbClr val="FFFFFF"/>
                </a:solidFill>
                <a:latin typeface="+mj-lt"/>
                <a:ea typeface="+mj-ea"/>
                <a:cs typeface="+mj-cs"/>
              </a:rPr>
              <a:t>1807-1809</a:t>
            </a:r>
          </a:p>
        </p:txBody>
      </p:sp>
      <p:sp>
        <p:nvSpPr>
          <p:cNvPr id="35"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onnsiteX0" fmla="*/ 0 w 5029200"/>
              <a:gd name="connsiteY0" fmla="*/ 0 h 18288"/>
              <a:gd name="connsiteX1" fmla="*/ 528066 w 5029200"/>
              <a:gd name="connsiteY1" fmla="*/ 0 h 18288"/>
              <a:gd name="connsiteX2" fmla="*/ 1207008 w 5029200"/>
              <a:gd name="connsiteY2" fmla="*/ 0 h 18288"/>
              <a:gd name="connsiteX3" fmla="*/ 1785366 w 5029200"/>
              <a:gd name="connsiteY3" fmla="*/ 0 h 18288"/>
              <a:gd name="connsiteX4" fmla="*/ 2313432 w 5029200"/>
              <a:gd name="connsiteY4" fmla="*/ 0 h 18288"/>
              <a:gd name="connsiteX5" fmla="*/ 2992374 w 5029200"/>
              <a:gd name="connsiteY5" fmla="*/ 0 h 18288"/>
              <a:gd name="connsiteX6" fmla="*/ 3621024 w 5029200"/>
              <a:gd name="connsiteY6" fmla="*/ 0 h 18288"/>
              <a:gd name="connsiteX7" fmla="*/ 4249674 w 5029200"/>
              <a:gd name="connsiteY7" fmla="*/ 0 h 18288"/>
              <a:gd name="connsiteX8" fmla="*/ 5029200 w 5029200"/>
              <a:gd name="connsiteY8" fmla="*/ 0 h 18288"/>
              <a:gd name="connsiteX9" fmla="*/ 5029200 w 5029200"/>
              <a:gd name="connsiteY9" fmla="*/ 18288 h 18288"/>
              <a:gd name="connsiteX10" fmla="*/ 4501134 w 5029200"/>
              <a:gd name="connsiteY10" fmla="*/ 18288 h 18288"/>
              <a:gd name="connsiteX11" fmla="*/ 4023360 w 5029200"/>
              <a:gd name="connsiteY11" fmla="*/ 18288 h 18288"/>
              <a:gd name="connsiteX12" fmla="*/ 3344418 w 5029200"/>
              <a:gd name="connsiteY12" fmla="*/ 18288 h 18288"/>
              <a:gd name="connsiteX13" fmla="*/ 2816352 w 5029200"/>
              <a:gd name="connsiteY13" fmla="*/ 18288 h 18288"/>
              <a:gd name="connsiteX14" fmla="*/ 2137410 w 5029200"/>
              <a:gd name="connsiteY14" fmla="*/ 18288 h 18288"/>
              <a:gd name="connsiteX15" fmla="*/ 1408176 w 5029200"/>
              <a:gd name="connsiteY15" fmla="*/ 18288 h 18288"/>
              <a:gd name="connsiteX16" fmla="*/ 829818 w 5029200"/>
              <a:gd name="connsiteY16" fmla="*/ 18288 h 18288"/>
              <a:gd name="connsiteX17" fmla="*/ 0 w 5029200"/>
              <a:gd name="connsiteY17" fmla="*/ 18288 h 18288"/>
              <a:gd name="connsiteX18" fmla="*/ 0 w 5029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11AB15E5-2D5D-DB7D-9F6A-2ACFA0307CAA}"/>
              </a:ext>
            </a:extLst>
          </p:cNvPr>
          <p:cNvSpPr txBox="1">
            <a:spLocks/>
          </p:cNvSpPr>
          <p:nvPr/>
        </p:nvSpPr>
        <p:spPr>
          <a:xfrm>
            <a:off x="5759354" y="2798064"/>
            <a:ext cx="6068469" cy="402336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FFFF"/>
                </a:solidFill>
              </a:rPr>
              <a:t>Non-ordained members conducting worship at Edinburgh</a:t>
            </a:r>
          </a:p>
          <a:p>
            <a:r>
              <a:rPr lang="en-US" dirty="0">
                <a:solidFill>
                  <a:srgbClr val="FFFFFF"/>
                </a:solidFill>
              </a:rPr>
              <a:t>April – 1808 James Haldane determines he can no longer sprinkle babies &amp; is himself immersed</a:t>
            </a:r>
          </a:p>
          <a:p>
            <a:r>
              <a:rPr lang="en-US" dirty="0">
                <a:solidFill>
                  <a:srgbClr val="FFFFFF"/>
                </a:solidFill>
              </a:rPr>
              <a:t>Robert Haldane charges for seats in tabernacles to  support the work.</a:t>
            </a:r>
          </a:p>
          <a:p>
            <a:r>
              <a:rPr lang="en-US" dirty="0">
                <a:solidFill>
                  <a:srgbClr val="FFFFFF"/>
                </a:solidFill>
              </a:rPr>
              <a:t>April 1809 – </a:t>
            </a:r>
            <a:r>
              <a:rPr lang="en-US" dirty="0" err="1">
                <a:solidFill>
                  <a:srgbClr val="FFFFFF"/>
                </a:solidFill>
              </a:rPr>
              <a:t>Greville</a:t>
            </a:r>
            <a:r>
              <a:rPr lang="en-US" dirty="0">
                <a:solidFill>
                  <a:srgbClr val="FFFFFF"/>
                </a:solidFill>
              </a:rPr>
              <a:t> Ewing formally separates from the Haldane movement</a:t>
            </a:r>
          </a:p>
          <a:p>
            <a:endParaRPr lang="en-US" sz="2200" dirty="0">
              <a:solidFill>
                <a:srgbClr val="FFFFFF"/>
              </a:solidFill>
            </a:endParaRPr>
          </a:p>
        </p:txBody>
      </p:sp>
      <p:grpSp>
        <p:nvGrpSpPr>
          <p:cNvPr id="4" name="Group 3">
            <a:extLst>
              <a:ext uri="{FF2B5EF4-FFF2-40B4-BE49-F238E27FC236}">
                <a16:creationId xmlns:a16="http://schemas.microsoft.com/office/drawing/2014/main" id="{87694ED1-9249-E51A-116E-9C1BFDBE76C1}"/>
              </a:ext>
            </a:extLst>
          </p:cNvPr>
          <p:cNvGrpSpPr/>
          <p:nvPr/>
        </p:nvGrpSpPr>
        <p:grpSpPr>
          <a:xfrm>
            <a:off x="750784" y="3583474"/>
            <a:ext cx="2388769" cy="3274526"/>
            <a:chOff x="526989" y="968328"/>
            <a:chExt cx="3901989" cy="5348849"/>
          </a:xfrm>
        </p:grpSpPr>
        <p:sp>
          <p:nvSpPr>
            <p:cNvPr id="5" name="TextBox 4">
              <a:extLst>
                <a:ext uri="{FF2B5EF4-FFF2-40B4-BE49-F238E27FC236}">
                  <a16:creationId xmlns:a16="http://schemas.microsoft.com/office/drawing/2014/main" id="{B2E3DF31-BA8A-CB95-A16E-898C3FFE69F1}"/>
                </a:ext>
              </a:extLst>
            </p:cNvPr>
            <p:cNvSpPr txBox="1"/>
            <p:nvPr/>
          </p:nvSpPr>
          <p:spPr>
            <a:xfrm>
              <a:off x="1010750" y="5641509"/>
              <a:ext cx="2980426" cy="675668"/>
            </a:xfrm>
            <a:prstGeom prst="rect">
              <a:avLst/>
            </a:prstGeom>
            <a:noFill/>
          </p:spPr>
          <p:txBody>
            <a:bodyPr wrap="square">
              <a:spAutoFit/>
            </a:bodyPr>
            <a:lstStyle/>
            <a:p>
              <a:pPr defTabSz="1060704">
                <a:spcAft>
                  <a:spcPts val="600"/>
                </a:spcAft>
              </a:pPr>
              <a:r>
                <a:rPr lang="en-US" sz="2088" kern="1200" dirty="0" err="1">
                  <a:solidFill>
                    <a:schemeClr val="tx1"/>
                  </a:solidFill>
                  <a:latin typeface="+mn-lt"/>
                  <a:ea typeface="+mn-ea"/>
                  <a:cs typeface="+mn-cs"/>
                </a:rPr>
                <a:t>Greville</a:t>
              </a:r>
              <a:r>
                <a:rPr lang="en-US" sz="2088" kern="1200" dirty="0">
                  <a:solidFill>
                    <a:schemeClr val="tx1"/>
                  </a:solidFill>
                  <a:latin typeface="+mn-lt"/>
                  <a:ea typeface="+mn-ea"/>
                  <a:cs typeface="+mn-cs"/>
                </a:rPr>
                <a:t> Ewing </a:t>
              </a:r>
              <a:endParaRPr lang="en-US" dirty="0"/>
            </a:p>
          </p:txBody>
        </p:sp>
        <p:pic>
          <p:nvPicPr>
            <p:cNvPr id="6" name="Picture 5" descr="A person sitting in a chair&#10;&#10;Description automatically generated">
              <a:extLst>
                <a:ext uri="{FF2B5EF4-FFF2-40B4-BE49-F238E27FC236}">
                  <a16:creationId xmlns:a16="http://schemas.microsoft.com/office/drawing/2014/main" id="{8492F21E-2575-3800-3A67-AF4DEE0BD38B}"/>
                </a:ext>
              </a:extLst>
            </p:cNvPr>
            <p:cNvPicPr>
              <a:picLocks noChangeAspect="1"/>
            </p:cNvPicPr>
            <p:nvPr/>
          </p:nvPicPr>
          <p:blipFill>
            <a:blip r:embed="rId2"/>
            <a:stretch>
              <a:fillRect/>
            </a:stretch>
          </p:blipFill>
          <p:spPr>
            <a:xfrm>
              <a:off x="526989" y="968328"/>
              <a:ext cx="3901989" cy="4849385"/>
            </a:xfrm>
            <a:prstGeom prst="rect">
              <a:avLst/>
            </a:prstGeom>
          </p:spPr>
        </p:pic>
      </p:grpSp>
      <p:grpSp>
        <p:nvGrpSpPr>
          <p:cNvPr id="12" name="Group 11">
            <a:extLst>
              <a:ext uri="{FF2B5EF4-FFF2-40B4-BE49-F238E27FC236}">
                <a16:creationId xmlns:a16="http://schemas.microsoft.com/office/drawing/2014/main" id="{0F79582F-9577-7E70-C714-1307748DFD97}"/>
              </a:ext>
            </a:extLst>
          </p:cNvPr>
          <p:cNvGrpSpPr/>
          <p:nvPr/>
        </p:nvGrpSpPr>
        <p:grpSpPr>
          <a:xfrm>
            <a:off x="786513" y="7634"/>
            <a:ext cx="2317309" cy="3546558"/>
            <a:chOff x="786513" y="7634"/>
            <a:chExt cx="2317309" cy="3546558"/>
          </a:xfrm>
        </p:grpSpPr>
        <p:pic>
          <p:nvPicPr>
            <p:cNvPr id="3" name="Picture 2" descr="A portrait of a person&#10;&#10;Description automatically generated">
              <a:extLst>
                <a:ext uri="{FF2B5EF4-FFF2-40B4-BE49-F238E27FC236}">
                  <a16:creationId xmlns:a16="http://schemas.microsoft.com/office/drawing/2014/main" id="{90A22E1B-21F0-E0DA-092F-4F3F44916917}"/>
                </a:ext>
              </a:extLst>
            </p:cNvPr>
            <p:cNvPicPr>
              <a:picLocks noChangeAspect="1"/>
            </p:cNvPicPr>
            <p:nvPr/>
          </p:nvPicPr>
          <p:blipFill rotWithShape="1">
            <a:blip r:embed="rId3"/>
            <a:srcRect l="8479" t="6368" r="8479" b="17691"/>
            <a:stretch/>
          </p:blipFill>
          <p:spPr>
            <a:xfrm>
              <a:off x="786513" y="7634"/>
              <a:ext cx="2317309" cy="3049096"/>
            </a:xfrm>
            <a:prstGeom prst="rect">
              <a:avLst/>
            </a:prstGeom>
          </p:spPr>
        </p:pic>
        <p:sp>
          <p:nvSpPr>
            <p:cNvPr id="7" name="TextBox 6">
              <a:extLst>
                <a:ext uri="{FF2B5EF4-FFF2-40B4-BE49-F238E27FC236}">
                  <a16:creationId xmlns:a16="http://schemas.microsoft.com/office/drawing/2014/main" id="{DB069B07-ABEA-53D5-0CAF-E1206C245086}"/>
                </a:ext>
              </a:extLst>
            </p:cNvPr>
            <p:cNvSpPr txBox="1"/>
            <p:nvPr/>
          </p:nvSpPr>
          <p:spPr>
            <a:xfrm>
              <a:off x="1028806" y="2955567"/>
              <a:ext cx="1810111" cy="598625"/>
            </a:xfrm>
            <a:prstGeom prst="rect">
              <a:avLst/>
            </a:prstGeom>
            <a:noFill/>
          </p:spPr>
          <p:txBody>
            <a:bodyPr wrap="none" rtlCol="0">
              <a:spAutoFit/>
            </a:bodyPr>
            <a:lstStyle/>
            <a:p>
              <a:pPr algn="ctr"/>
              <a:r>
                <a:rPr lang="en-US" sz="2090" dirty="0"/>
                <a:t>James Haldane</a:t>
              </a:r>
              <a:br>
                <a:rPr lang="en-US" sz="2090" dirty="0"/>
              </a:br>
              <a:r>
                <a:rPr lang="en-US" sz="1200" dirty="0"/>
                <a:t>1768-1851</a:t>
              </a:r>
              <a:endParaRPr lang="en-US" sz="2090" dirty="0"/>
            </a:p>
          </p:txBody>
        </p:sp>
      </p:grpSp>
    </p:spTree>
    <p:extLst>
      <p:ext uri="{BB962C8B-B14F-4D97-AF65-F5344CB8AC3E}">
        <p14:creationId xmlns:p14="http://schemas.microsoft.com/office/powerpoint/2010/main" val="1832548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454E2F-9932-288D-6D29-49A2BACE59EC}"/>
              </a:ext>
            </a:extLst>
          </p:cNvPr>
          <p:cNvSpPr>
            <a:spLocks noGrp="1"/>
          </p:cNvSpPr>
          <p:nvPr>
            <p:ph type="title"/>
          </p:nvPr>
        </p:nvSpPr>
        <p:spPr>
          <a:xfrm>
            <a:off x="155449" y="22122"/>
            <a:ext cx="9795638" cy="1114380"/>
          </a:xfrm>
        </p:spPr>
        <p:txBody>
          <a:bodyPr vert="horz" lIns="91440" tIns="45720" rIns="91440" bIns="45720" rtlCol="0" anchor="b">
            <a:normAutofit/>
          </a:bodyPr>
          <a:lstStyle/>
          <a:p>
            <a:pPr algn="ctr"/>
            <a:r>
              <a:rPr lang="en-US" sz="5200" dirty="0"/>
              <a:t>A Welcome Home At Carlton Place</a:t>
            </a:r>
          </a:p>
        </p:txBody>
      </p:sp>
      <p:pic>
        <p:nvPicPr>
          <p:cNvPr id="8" name="Picture 7">
            <a:extLst>
              <a:ext uri="{FF2B5EF4-FFF2-40B4-BE49-F238E27FC236}">
                <a16:creationId xmlns:a16="http://schemas.microsoft.com/office/drawing/2014/main" id="{28C6015A-EB40-7C37-5254-374F9CDAF328}"/>
              </a:ext>
            </a:extLst>
          </p:cNvPr>
          <p:cNvPicPr>
            <a:picLocks noChangeAspect="1"/>
          </p:cNvPicPr>
          <p:nvPr/>
        </p:nvPicPr>
        <p:blipFill>
          <a:blip r:embed="rId2"/>
          <a:stretch>
            <a:fillRect/>
          </a:stretch>
        </p:blipFill>
        <p:spPr>
          <a:xfrm>
            <a:off x="108101" y="1726057"/>
            <a:ext cx="4461834" cy="3346376"/>
          </a:xfrm>
          <a:prstGeom prst="rect">
            <a:avLst/>
          </a:prstGeom>
        </p:spPr>
      </p:pic>
      <p:pic>
        <p:nvPicPr>
          <p:cNvPr id="5" name="Content Placeholder 4" descr="A close up of a text&#10;&#10;Description automatically generated">
            <a:extLst>
              <a:ext uri="{FF2B5EF4-FFF2-40B4-BE49-F238E27FC236}">
                <a16:creationId xmlns:a16="http://schemas.microsoft.com/office/drawing/2014/main" id="{01C7420B-EA2A-F893-1BAC-29E336443966}"/>
              </a:ext>
            </a:extLst>
          </p:cNvPr>
          <p:cNvPicPr>
            <a:picLocks noGrp="1" noChangeAspect="1"/>
          </p:cNvPicPr>
          <p:nvPr>
            <p:ph idx="1"/>
          </p:nvPr>
        </p:nvPicPr>
        <p:blipFill>
          <a:blip r:embed="rId3"/>
          <a:stretch>
            <a:fillRect/>
          </a:stretch>
        </p:blipFill>
        <p:spPr>
          <a:xfrm>
            <a:off x="4145551" y="3174380"/>
            <a:ext cx="7891000" cy="3531220"/>
          </a:xfrm>
          <a:prstGeom prst="rect">
            <a:avLst/>
          </a:prstGeom>
        </p:spPr>
      </p:pic>
      <p:sp>
        <p:nvSpPr>
          <p:cNvPr id="6" name="AutoShape 2">
            <a:extLst>
              <a:ext uri="{FF2B5EF4-FFF2-40B4-BE49-F238E27FC236}">
                <a16:creationId xmlns:a16="http://schemas.microsoft.com/office/drawing/2014/main" id="{E9FAC5A8-91B1-E7B5-0F96-FED281CCB8B6}"/>
              </a:ext>
            </a:extLst>
          </p:cNvPr>
          <p:cNvSpPr>
            <a:spLocks noChangeAspect="1" noChangeArrowheads="1"/>
          </p:cNvSpPr>
          <p:nvPr/>
        </p:nvSpPr>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a:extLst>
              <a:ext uri="{FF2B5EF4-FFF2-40B4-BE49-F238E27FC236}">
                <a16:creationId xmlns:a16="http://schemas.microsoft.com/office/drawing/2014/main" id="{08E81BBB-7F55-1C05-1121-D63210D81034}"/>
              </a:ext>
            </a:extLst>
          </p:cNvPr>
          <p:cNvSpPr>
            <a:spLocks noChangeAspect="1" noChangeArrowheads="1"/>
          </p:cNvSpPr>
          <p:nvPr/>
        </p:nvSpPr>
        <p:spPr bwMode="auto">
          <a:xfrm>
            <a:off x="1676400" y="152400"/>
            <a:ext cx="9144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67B6FEF-231F-324F-F8FE-2F70287AA72B}"/>
              </a:ext>
            </a:extLst>
          </p:cNvPr>
          <p:cNvSpPr txBox="1"/>
          <p:nvPr/>
        </p:nvSpPr>
        <p:spPr>
          <a:xfrm>
            <a:off x="1783516" y="5782270"/>
            <a:ext cx="2539194" cy="923330"/>
          </a:xfrm>
          <a:prstGeom prst="rect">
            <a:avLst/>
          </a:prstGeom>
          <a:noFill/>
        </p:spPr>
        <p:txBody>
          <a:bodyPr wrap="square" rtlCol="0">
            <a:spAutoFit/>
          </a:bodyPr>
          <a:lstStyle/>
          <a:p>
            <a:r>
              <a:rPr lang="en-US" dirty="0"/>
              <a:t>Memoir of </a:t>
            </a:r>
            <a:r>
              <a:rPr lang="en-US" dirty="0" err="1"/>
              <a:t>Greville</a:t>
            </a:r>
            <a:r>
              <a:rPr lang="en-US" dirty="0"/>
              <a:t> Ewing, J. J. Matheson, 1843, p. 283</a:t>
            </a:r>
          </a:p>
        </p:txBody>
      </p:sp>
      <p:pic>
        <p:nvPicPr>
          <p:cNvPr id="3" name="Picture 2" descr="A sign on a building&#10;&#10;Description automatically generated">
            <a:extLst>
              <a:ext uri="{FF2B5EF4-FFF2-40B4-BE49-F238E27FC236}">
                <a16:creationId xmlns:a16="http://schemas.microsoft.com/office/drawing/2014/main" id="{62881FCA-D6CC-72C9-3D51-4AAA62017196}"/>
              </a:ext>
            </a:extLst>
          </p:cNvPr>
          <p:cNvPicPr>
            <a:picLocks noChangeAspect="1"/>
          </p:cNvPicPr>
          <p:nvPr/>
        </p:nvPicPr>
        <p:blipFill>
          <a:blip r:embed="rId4"/>
          <a:stretch>
            <a:fillRect/>
          </a:stretch>
        </p:blipFill>
        <p:spPr>
          <a:xfrm>
            <a:off x="0" y="4714031"/>
            <a:ext cx="1529113" cy="1600672"/>
          </a:xfrm>
          <a:prstGeom prst="rect">
            <a:avLst/>
          </a:prstGeom>
        </p:spPr>
      </p:pic>
      <p:cxnSp>
        <p:nvCxnSpPr>
          <p:cNvPr id="10" name="Straight Connector 9">
            <a:extLst>
              <a:ext uri="{FF2B5EF4-FFF2-40B4-BE49-F238E27FC236}">
                <a16:creationId xmlns:a16="http://schemas.microsoft.com/office/drawing/2014/main" id="{87616868-0F15-1916-CB33-243FBB19FAFA}"/>
              </a:ext>
            </a:extLst>
          </p:cNvPr>
          <p:cNvCxnSpPr>
            <a:cxnSpLocks/>
          </p:cNvCxnSpPr>
          <p:nvPr/>
        </p:nvCxnSpPr>
        <p:spPr>
          <a:xfrm flipH="1">
            <a:off x="764556" y="3174380"/>
            <a:ext cx="512330" cy="2015137"/>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7A82530-8770-57FC-B335-88DA5BFCAEF0}"/>
              </a:ext>
            </a:extLst>
          </p:cNvPr>
          <p:cNvSpPr txBox="1"/>
          <p:nvPr/>
        </p:nvSpPr>
        <p:spPr>
          <a:xfrm>
            <a:off x="7730837" y="6207828"/>
            <a:ext cx="4434364" cy="543297"/>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115679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454E2F-9932-288D-6D29-49A2BACE59EC}"/>
              </a:ext>
            </a:extLst>
          </p:cNvPr>
          <p:cNvSpPr>
            <a:spLocks noGrp="1"/>
          </p:cNvSpPr>
          <p:nvPr>
            <p:ph type="title"/>
          </p:nvPr>
        </p:nvSpPr>
        <p:spPr>
          <a:xfrm>
            <a:off x="1198181" y="560881"/>
            <a:ext cx="9795638" cy="1114380"/>
          </a:xfrm>
        </p:spPr>
        <p:txBody>
          <a:bodyPr vert="horz" lIns="91440" tIns="45720" rIns="91440" bIns="45720" rtlCol="0" anchor="b">
            <a:normAutofit/>
          </a:bodyPr>
          <a:lstStyle/>
          <a:p>
            <a:pPr algn="ctr"/>
            <a:r>
              <a:rPr lang="en-US" sz="5200" dirty="0"/>
              <a:t>A Welcome Home At Carlton Place</a:t>
            </a:r>
          </a:p>
        </p:txBody>
      </p:sp>
      <p:pic>
        <p:nvPicPr>
          <p:cNvPr id="8" name="Picture 7">
            <a:extLst>
              <a:ext uri="{FF2B5EF4-FFF2-40B4-BE49-F238E27FC236}">
                <a16:creationId xmlns:a16="http://schemas.microsoft.com/office/drawing/2014/main" id="{28C6015A-EB40-7C37-5254-374F9CDAF328}"/>
              </a:ext>
            </a:extLst>
          </p:cNvPr>
          <p:cNvPicPr>
            <a:picLocks noChangeAspect="1"/>
          </p:cNvPicPr>
          <p:nvPr/>
        </p:nvPicPr>
        <p:blipFill>
          <a:blip r:embed="rId2"/>
          <a:stretch>
            <a:fillRect/>
          </a:stretch>
        </p:blipFill>
        <p:spPr>
          <a:xfrm>
            <a:off x="155449" y="2067036"/>
            <a:ext cx="4461834" cy="3346376"/>
          </a:xfrm>
          <a:prstGeom prst="rect">
            <a:avLst/>
          </a:prstGeom>
        </p:spPr>
      </p:pic>
      <p:sp>
        <p:nvSpPr>
          <p:cNvPr id="6" name="AutoShape 2">
            <a:extLst>
              <a:ext uri="{FF2B5EF4-FFF2-40B4-BE49-F238E27FC236}">
                <a16:creationId xmlns:a16="http://schemas.microsoft.com/office/drawing/2014/main" id="{E9FAC5A8-91B1-E7B5-0F96-FED281CCB8B6}"/>
              </a:ext>
            </a:extLst>
          </p:cNvPr>
          <p:cNvSpPr>
            <a:spLocks noChangeAspect="1" noChangeArrowheads="1"/>
          </p:cNvSpPr>
          <p:nvPr/>
        </p:nvSpPr>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a:extLst>
              <a:ext uri="{FF2B5EF4-FFF2-40B4-BE49-F238E27FC236}">
                <a16:creationId xmlns:a16="http://schemas.microsoft.com/office/drawing/2014/main" id="{08E81BBB-7F55-1C05-1121-D63210D81034}"/>
              </a:ext>
            </a:extLst>
          </p:cNvPr>
          <p:cNvSpPr>
            <a:spLocks noChangeAspect="1" noChangeArrowheads="1"/>
          </p:cNvSpPr>
          <p:nvPr/>
        </p:nvSpPr>
        <p:spPr bwMode="auto">
          <a:xfrm>
            <a:off x="1676400" y="152400"/>
            <a:ext cx="9144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Content Placeholder 9" descr="A text on a piece of paper&#10;&#10;Description automatically generated">
            <a:extLst>
              <a:ext uri="{FF2B5EF4-FFF2-40B4-BE49-F238E27FC236}">
                <a16:creationId xmlns:a16="http://schemas.microsoft.com/office/drawing/2014/main" id="{8C2092BC-C21B-14F0-6E09-1375557E5BD6}"/>
              </a:ext>
            </a:extLst>
          </p:cNvPr>
          <p:cNvPicPr>
            <a:picLocks noGrp="1" noChangeAspect="1"/>
          </p:cNvPicPr>
          <p:nvPr>
            <p:ph idx="1"/>
          </p:nvPr>
        </p:nvPicPr>
        <p:blipFill>
          <a:blip r:embed="rId3"/>
          <a:stretch>
            <a:fillRect/>
          </a:stretch>
        </p:blipFill>
        <p:spPr>
          <a:xfrm>
            <a:off x="4215594" y="2506662"/>
            <a:ext cx="7820957" cy="4351338"/>
          </a:xfrm>
        </p:spPr>
      </p:pic>
      <p:sp>
        <p:nvSpPr>
          <p:cNvPr id="11" name="TextBox 10">
            <a:extLst>
              <a:ext uri="{FF2B5EF4-FFF2-40B4-BE49-F238E27FC236}">
                <a16:creationId xmlns:a16="http://schemas.microsoft.com/office/drawing/2014/main" id="{B8C231D1-D71E-3672-F917-9BA52665FDA3}"/>
              </a:ext>
            </a:extLst>
          </p:cNvPr>
          <p:cNvSpPr txBox="1"/>
          <p:nvPr/>
        </p:nvSpPr>
        <p:spPr>
          <a:xfrm>
            <a:off x="1676400" y="5853038"/>
            <a:ext cx="2539194" cy="923330"/>
          </a:xfrm>
          <a:prstGeom prst="rect">
            <a:avLst/>
          </a:prstGeom>
          <a:noFill/>
        </p:spPr>
        <p:txBody>
          <a:bodyPr wrap="square" rtlCol="0">
            <a:spAutoFit/>
          </a:bodyPr>
          <a:lstStyle/>
          <a:p>
            <a:r>
              <a:rPr lang="en-US" dirty="0"/>
              <a:t>Memoir of </a:t>
            </a:r>
            <a:r>
              <a:rPr lang="en-US" dirty="0" err="1"/>
              <a:t>Greville</a:t>
            </a:r>
            <a:r>
              <a:rPr lang="en-US" dirty="0"/>
              <a:t> Ewing, J. J. Matheson, 1843, p. 283</a:t>
            </a:r>
          </a:p>
        </p:txBody>
      </p:sp>
      <p:pic>
        <p:nvPicPr>
          <p:cNvPr id="4" name="Picture 3" descr="A sign on a building&#10;&#10;Description automatically generated">
            <a:extLst>
              <a:ext uri="{FF2B5EF4-FFF2-40B4-BE49-F238E27FC236}">
                <a16:creationId xmlns:a16="http://schemas.microsoft.com/office/drawing/2014/main" id="{532580DF-31E3-3F9B-7550-871FA2A6A335}"/>
              </a:ext>
            </a:extLst>
          </p:cNvPr>
          <p:cNvPicPr>
            <a:picLocks noChangeAspect="1"/>
          </p:cNvPicPr>
          <p:nvPr/>
        </p:nvPicPr>
        <p:blipFill>
          <a:blip r:embed="rId4"/>
          <a:stretch>
            <a:fillRect/>
          </a:stretch>
        </p:blipFill>
        <p:spPr>
          <a:xfrm>
            <a:off x="35625" y="5094039"/>
            <a:ext cx="1529113" cy="1600672"/>
          </a:xfrm>
          <a:prstGeom prst="rect">
            <a:avLst/>
          </a:prstGeom>
        </p:spPr>
      </p:pic>
      <p:cxnSp>
        <p:nvCxnSpPr>
          <p:cNvPr id="5" name="Straight Connector 4">
            <a:extLst>
              <a:ext uri="{FF2B5EF4-FFF2-40B4-BE49-F238E27FC236}">
                <a16:creationId xmlns:a16="http://schemas.microsoft.com/office/drawing/2014/main" id="{60C6116C-65CF-4AAD-6C61-F242C5348F72}"/>
              </a:ext>
            </a:extLst>
          </p:cNvPr>
          <p:cNvCxnSpPr>
            <a:cxnSpLocks/>
          </p:cNvCxnSpPr>
          <p:nvPr/>
        </p:nvCxnSpPr>
        <p:spPr>
          <a:xfrm flipH="1">
            <a:off x="800181" y="3554388"/>
            <a:ext cx="512330" cy="2015137"/>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4E8BC0B-85D9-34B8-C8A3-5609DA081732}"/>
              </a:ext>
            </a:extLst>
          </p:cNvPr>
          <p:cNvSpPr txBox="1"/>
          <p:nvPr/>
        </p:nvSpPr>
        <p:spPr>
          <a:xfrm>
            <a:off x="4215594" y="2506663"/>
            <a:ext cx="962048" cy="414668"/>
          </a:xfrm>
          <a:prstGeom prst="rect">
            <a:avLst/>
          </a:prstGeom>
          <a:solidFill>
            <a:srgbClr val="FDF9D7"/>
          </a:solidFill>
        </p:spPr>
        <p:txBody>
          <a:bodyPr wrap="square" rtlCol="0">
            <a:spAutoFit/>
          </a:bodyPr>
          <a:lstStyle/>
          <a:p>
            <a:endParaRPr lang="en-US" dirty="0"/>
          </a:p>
        </p:txBody>
      </p:sp>
      <p:sp>
        <p:nvSpPr>
          <p:cNvPr id="12" name="TextBox 11">
            <a:extLst>
              <a:ext uri="{FF2B5EF4-FFF2-40B4-BE49-F238E27FC236}">
                <a16:creationId xmlns:a16="http://schemas.microsoft.com/office/drawing/2014/main" id="{679FE0B4-AA84-B488-7E28-894CA46BC276}"/>
              </a:ext>
            </a:extLst>
          </p:cNvPr>
          <p:cNvSpPr txBox="1"/>
          <p:nvPr/>
        </p:nvSpPr>
        <p:spPr>
          <a:xfrm>
            <a:off x="6766663" y="6349318"/>
            <a:ext cx="5179913" cy="474550"/>
          </a:xfrm>
          <a:prstGeom prst="rect">
            <a:avLst/>
          </a:prstGeom>
          <a:solidFill>
            <a:srgbClr val="FDF9D7"/>
          </a:solidFill>
        </p:spPr>
        <p:txBody>
          <a:bodyPr wrap="square" rtlCol="0">
            <a:spAutoFit/>
          </a:bodyPr>
          <a:lstStyle/>
          <a:p>
            <a:endParaRPr lang="en-US" dirty="0"/>
          </a:p>
        </p:txBody>
      </p:sp>
    </p:spTree>
    <p:extLst>
      <p:ext uri="{BB962C8B-B14F-4D97-AF65-F5344CB8AC3E}">
        <p14:creationId xmlns:p14="http://schemas.microsoft.com/office/powerpoint/2010/main" val="2148184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56875" y="371475"/>
            <a:ext cx="8229600" cy="1371600"/>
          </a:xfrm>
          <a:noFill/>
          <a:extLst>
            <a:ext uri="{909E8E84-426E-40DD-AFC4-6F175D3DCCD1}">
              <a14:hiddenFill xmlns:a14="http://schemas.microsoft.com/office/drawing/2010/main">
                <a:solidFill>
                  <a:schemeClr val="bg2">
                    <a:alpha val="50000"/>
                  </a:schemeClr>
                </a:solidFill>
              </a14:hiddenFill>
            </a:ext>
          </a:extLst>
        </p:spPr>
        <p:txBody>
          <a:bodyPr>
            <a:normAutofit fontScale="90000"/>
          </a:bodyPr>
          <a:lstStyle/>
          <a:p>
            <a:pPr algn="ctr"/>
            <a:r>
              <a:rPr lang="en-US" altLang="en-US" sz="4800" dirty="0">
                <a:latin typeface="Tahoma" charset="0"/>
              </a:rPr>
              <a:t>1</a:t>
            </a:r>
            <a:r>
              <a:rPr lang="en-US" altLang="en-US" sz="4800" baseline="30000" dirty="0">
                <a:latin typeface="Tahoma" charset="0"/>
              </a:rPr>
              <a:t>st</a:t>
            </a:r>
            <a:r>
              <a:rPr lang="en-US" altLang="en-US" sz="4800" dirty="0">
                <a:latin typeface="Tahoma" charset="0"/>
              </a:rPr>
              <a:t> Religious Awakening In America – 1730s-40s</a:t>
            </a:r>
          </a:p>
        </p:txBody>
      </p:sp>
      <p:pic>
        <p:nvPicPr>
          <p:cNvPr id="69636" name="Picture 4"/>
          <p:cNvPicPr>
            <a:picLocks noChangeAspect="1" noChangeArrowheads="1"/>
          </p:cNvPicPr>
          <p:nvPr/>
        </p:nvPicPr>
        <p:blipFill>
          <a:blip r:embed="rId3">
            <a:extLst>
              <a:ext uri="{28A0092B-C50C-407E-A947-70E740481C1C}">
                <a14:useLocalDpi xmlns:a14="http://schemas.microsoft.com/office/drawing/2010/main" val="0"/>
              </a:ext>
            </a:extLst>
          </a:blip>
          <a:srcRect l="5000" r="3334" b="2420"/>
          <a:stretch>
            <a:fillRect/>
          </a:stretch>
        </p:blipFill>
        <p:spPr bwMode="auto">
          <a:xfrm>
            <a:off x="3579970" y="2606884"/>
            <a:ext cx="4801914" cy="3666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69639" name="Group 7"/>
          <p:cNvGrpSpPr>
            <a:grpSpLocks/>
          </p:cNvGrpSpPr>
          <p:nvPr/>
        </p:nvGrpSpPr>
        <p:grpSpPr bwMode="auto">
          <a:xfrm>
            <a:off x="9521914" y="0"/>
            <a:ext cx="1828800" cy="3228977"/>
            <a:chOff x="4416" y="1313"/>
            <a:chExt cx="1152" cy="2034"/>
          </a:xfrm>
        </p:grpSpPr>
        <p:pic>
          <p:nvPicPr>
            <p:cNvPr id="696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 y="1313"/>
              <a:ext cx="942" cy="1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9638" name="Text Box 6"/>
            <p:cNvSpPr txBox="1">
              <a:spLocks noChangeArrowheads="1"/>
            </p:cNvSpPr>
            <p:nvPr/>
          </p:nvSpPr>
          <p:spPr bwMode="auto">
            <a:xfrm>
              <a:off x="4416" y="2668"/>
              <a:ext cx="1152" cy="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1600" dirty="0"/>
                <a:t>Jonathan Edwards</a:t>
              </a:r>
              <a:br>
                <a:rPr lang="en-US" altLang="en-US" sz="1600" dirty="0"/>
              </a:br>
              <a:r>
                <a:rPr lang="en-US" altLang="en-US" sz="1600" dirty="0"/>
                <a:t>1703-1758</a:t>
              </a:r>
              <a:br>
                <a:rPr lang="en-US" altLang="en-US" sz="1600" dirty="0"/>
              </a:br>
              <a:r>
                <a:rPr lang="en-US" altLang="en-US" sz="1600" dirty="0"/>
                <a:t>Congregationalist</a:t>
              </a:r>
              <a:br>
                <a:rPr lang="en-US" altLang="en-US" sz="1600" dirty="0"/>
              </a:br>
              <a:r>
                <a:rPr lang="en-US" altLang="en-US" sz="1600" dirty="0"/>
                <a:t>New England</a:t>
              </a:r>
            </a:p>
          </p:txBody>
        </p:sp>
      </p:grpSp>
      <p:grpSp>
        <p:nvGrpSpPr>
          <p:cNvPr id="69642" name="Group 10"/>
          <p:cNvGrpSpPr>
            <a:grpSpLocks/>
          </p:cNvGrpSpPr>
          <p:nvPr/>
        </p:nvGrpSpPr>
        <p:grpSpPr bwMode="auto">
          <a:xfrm>
            <a:off x="1339871" y="2158669"/>
            <a:ext cx="1714500" cy="3192464"/>
            <a:chOff x="192" y="1584"/>
            <a:chExt cx="1080" cy="2011"/>
          </a:xfrm>
        </p:grpSpPr>
        <p:pic>
          <p:nvPicPr>
            <p:cNvPr id="696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 y="1584"/>
              <a:ext cx="1080" cy="1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9641" name="Text Box 9"/>
            <p:cNvSpPr txBox="1">
              <a:spLocks noChangeArrowheads="1"/>
            </p:cNvSpPr>
            <p:nvPr/>
          </p:nvSpPr>
          <p:spPr bwMode="auto">
            <a:xfrm>
              <a:off x="248" y="2916"/>
              <a:ext cx="960" cy="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1600" dirty="0"/>
                <a:t>Gilbert Tennent</a:t>
              </a:r>
              <a:br>
                <a:rPr lang="en-US" altLang="en-US" sz="1600" dirty="0"/>
              </a:br>
              <a:r>
                <a:rPr lang="en-US" altLang="en-US" sz="1600" dirty="0"/>
                <a:t>1703-1764</a:t>
              </a:r>
              <a:br>
                <a:rPr lang="en-US" altLang="en-US" sz="1600" dirty="0"/>
              </a:br>
              <a:r>
                <a:rPr lang="en-US" altLang="en-US" sz="1600" dirty="0"/>
                <a:t>Pennsylvania Presbyterian</a:t>
              </a:r>
            </a:p>
          </p:txBody>
        </p:sp>
      </p:grpSp>
      <p:grpSp>
        <p:nvGrpSpPr>
          <p:cNvPr id="2" name="Group 1">
            <a:extLst>
              <a:ext uri="{FF2B5EF4-FFF2-40B4-BE49-F238E27FC236}">
                <a16:creationId xmlns:a16="http://schemas.microsoft.com/office/drawing/2014/main" id="{93F500CC-6015-0BB3-DED9-45DE6D5C733F}"/>
              </a:ext>
            </a:extLst>
          </p:cNvPr>
          <p:cNvGrpSpPr/>
          <p:nvPr/>
        </p:nvGrpSpPr>
        <p:grpSpPr>
          <a:xfrm>
            <a:off x="9483638" y="3504579"/>
            <a:ext cx="2019476" cy="3201643"/>
            <a:chOff x="9435663" y="3646503"/>
            <a:chExt cx="2019476" cy="3201643"/>
          </a:xfrm>
        </p:grpSpPr>
        <p:sp>
          <p:nvSpPr>
            <p:cNvPr id="69644" name="Text Box 12"/>
            <p:cNvSpPr txBox="1">
              <a:spLocks noChangeArrowheads="1"/>
            </p:cNvSpPr>
            <p:nvPr/>
          </p:nvSpPr>
          <p:spPr bwMode="auto">
            <a:xfrm>
              <a:off x="9473939" y="5770928"/>
              <a:ext cx="19812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1600" dirty="0"/>
                <a:t>George Whitefield</a:t>
              </a:r>
              <a:br>
                <a:rPr lang="en-US" altLang="en-US" sz="1600" dirty="0"/>
              </a:br>
              <a:r>
                <a:rPr lang="en-US" altLang="en-US" sz="1600" dirty="0"/>
                <a:t>1714-1770</a:t>
              </a:r>
              <a:br>
                <a:rPr lang="en-US" altLang="en-US" sz="1600" dirty="0"/>
              </a:br>
              <a:r>
                <a:rPr lang="en-US" altLang="en-US" sz="1600" dirty="0"/>
                <a:t>COE, Anglican</a:t>
              </a:r>
              <a:br>
                <a:rPr lang="en-US" altLang="en-US" sz="1600" dirty="0"/>
              </a:br>
              <a:r>
                <a:rPr lang="en-US" altLang="en-US" sz="1600" dirty="0"/>
                <a:t>British Isles</a:t>
              </a:r>
            </a:p>
          </p:txBody>
        </p:sp>
        <p:pic>
          <p:nvPicPr>
            <p:cNvPr id="1026" name="Picture 2" descr="George Whitefield | Biography, Great Awakening, &amp; Facts ...">
              <a:extLst>
                <a:ext uri="{FF2B5EF4-FFF2-40B4-BE49-F238E27FC236}">
                  <a16:creationId xmlns:a16="http://schemas.microsoft.com/office/drawing/2014/main" id="{D9BD348D-80C7-476E-FDCF-B735AD1017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5663" y="3646503"/>
              <a:ext cx="1876775" cy="219958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454E2F-9932-288D-6D29-49A2BACE59EC}"/>
              </a:ext>
            </a:extLst>
          </p:cNvPr>
          <p:cNvSpPr>
            <a:spLocks noGrp="1"/>
          </p:cNvSpPr>
          <p:nvPr>
            <p:ph type="title"/>
          </p:nvPr>
        </p:nvSpPr>
        <p:spPr>
          <a:xfrm>
            <a:off x="1198181" y="560881"/>
            <a:ext cx="9795638" cy="1114380"/>
          </a:xfrm>
        </p:spPr>
        <p:txBody>
          <a:bodyPr vert="horz" lIns="91440" tIns="45720" rIns="91440" bIns="45720" rtlCol="0" anchor="b">
            <a:normAutofit/>
          </a:bodyPr>
          <a:lstStyle/>
          <a:p>
            <a:pPr algn="ctr"/>
            <a:r>
              <a:rPr lang="en-US" sz="5200" dirty="0"/>
              <a:t>A Welcome Home At Carlton Place</a:t>
            </a:r>
          </a:p>
        </p:txBody>
      </p:sp>
      <p:pic>
        <p:nvPicPr>
          <p:cNvPr id="8" name="Picture 7">
            <a:extLst>
              <a:ext uri="{FF2B5EF4-FFF2-40B4-BE49-F238E27FC236}">
                <a16:creationId xmlns:a16="http://schemas.microsoft.com/office/drawing/2014/main" id="{28C6015A-EB40-7C37-5254-374F9CDAF328}"/>
              </a:ext>
            </a:extLst>
          </p:cNvPr>
          <p:cNvPicPr>
            <a:picLocks noChangeAspect="1"/>
          </p:cNvPicPr>
          <p:nvPr/>
        </p:nvPicPr>
        <p:blipFill>
          <a:blip r:embed="rId2"/>
          <a:stretch>
            <a:fillRect/>
          </a:stretch>
        </p:blipFill>
        <p:spPr>
          <a:xfrm>
            <a:off x="155449" y="2067036"/>
            <a:ext cx="4461834" cy="3346376"/>
          </a:xfrm>
          <a:prstGeom prst="rect">
            <a:avLst/>
          </a:prstGeom>
        </p:spPr>
      </p:pic>
      <p:sp>
        <p:nvSpPr>
          <p:cNvPr id="6" name="AutoShape 2">
            <a:extLst>
              <a:ext uri="{FF2B5EF4-FFF2-40B4-BE49-F238E27FC236}">
                <a16:creationId xmlns:a16="http://schemas.microsoft.com/office/drawing/2014/main" id="{E9FAC5A8-91B1-E7B5-0F96-FED281CCB8B6}"/>
              </a:ext>
            </a:extLst>
          </p:cNvPr>
          <p:cNvSpPr>
            <a:spLocks noChangeAspect="1" noChangeArrowheads="1"/>
          </p:cNvSpPr>
          <p:nvPr/>
        </p:nvSpPr>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a:extLst>
              <a:ext uri="{FF2B5EF4-FFF2-40B4-BE49-F238E27FC236}">
                <a16:creationId xmlns:a16="http://schemas.microsoft.com/office/drawing/2014/main" id="{08E81BBB-7F55-1C05-1121-D63210D81034}"/>
              </a:ext>
            </a:extLst>
          </p:cNvPr>
          <p:cNvSpPr>
            <a:spLocks noChangeAspect="1" noChangeArrowheads="1"/>
          </p:cNvSpPr>
          <p:nvPr/>
        </p:nvSpPr>
        <p:spPr bwMode="auto">
          <a:xfrm>
            <a:off x="1676400" y="152400"/>
            <a:ext cx="9144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B8C231D1-D71E-3672-F917-9BA52665FDA3}"/>
              </a:ext>
            </a:extLst>
          </p:cNvPr>
          <p:cNvSpPr txBox="1"/>
          <p:nvPr/>
        </p:nvSpPr>
        <p:spPr>
          <a:xfrm>
            <a:off x="1676400" y="5853038"/>
            <a:ext cx="2539194" cy="923330"/>
          </a:xfrm>
          <a:prstGeom prst="rect">
            <a:avLst/>
          </a:prstGeom>
          <a:noFill/>
        </p:spPr>
        <p:txBody>
          <a:bodyPr wrap="square" rtlCol="0">
            <a:spAutoFit/>
          </a:bodyPr>
          <a:lstStyle/>
          <a:p>
            <a:r>
              <a:rPr lang="en-US" dirty="0"/>
              <a:t>Memoir of </a:t>
            </a:r>
            <a:r>
              <a:rPr lang="en-US" dirty="0" err="1"/>
              <a:t>Greville</a:t>
            </a:r>
            <a:r>
              <a:rPr lang="en-US" dirty="0"/>
              <a:t> Ewing, J. J. Matheson, 1843, p. 283</a:t>
            </a:r>
          </a:p>
        </p:txBody>
      </p:sp>
      <p:pic>
        <p:nvPicPr>
          <p:cNvPr id="4" name="Picture 3" descr="A sign on a building&#10;&#10;Description automatically generated">
            <a:extLst>
              <a:ext uri="{FF2B5EF4-FFF2-40B4-BE49-F238E27FC236}">
                <a16:creationId xmlns:a16="http://schemas.microsoft.com/office/drawing/2014/main" id="{532580DF-31E3-3F9B-7550-871FA2A6A335}"/>
              </a:ext>
            </a:extLst>
          </p:cNvPr>
          <p:cNvPicPr>
            <a:picLocks noChangeAspect="1"/>
          </p:cNvPicPr>
          <p:nvPr/>
        </p:nvPicPr>
        <p:blipFill>
          <a:blip r:embed="rId3"/>
          <a:stretch>
            <a:fillRect/>
          </a:stretch>
        </p:blipFill>
        <p:spPr>
          <a:xfrm>
            <a:off x="35625" y="5094039"/>
            <a:ext cx="1529113" cy="1600672"/>
          </a:xfrm>
          <a:prstGeom prst="rect">
            <a:avLst/>
          </a:prstGeom>
        </p:spPr>
      </p:pic>
      <p:cxnSp>
        <p:nvCxnSpPr>
          <p:cNvPr id="5" name="Straight Connector 4">
            <a:extLst>
              <a:ext uri="{FF2B5EF4-FFF2-40B4-BE49-F238E27FC236}">
                <a16:creationId xmlns:a16="http://schemas.microsoft.com/office/drawing/2014/main" id="{60C6116C-65CF-4AAD-6C61-F242C5348F72}"/>
              </a:ext>
            </a:extLst>
          </p:cNvPr>
          <p:cNvCxnSpPr>
            <a:cxnSpLocks/>
          </p:cNvCxnSpPr>
          <p:nvPr/>
        </p:nvCxnSpPr>
        <p:spPr>
          <a:xfrm flipH="1">
            <a:off x="800181" y="3554388"/>
            <a:ext cx="512330" cy="2015137"/>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AutoShape 2">
            <a:extLst>
              <a:ext uri="{FF2B5EF4-FFF2-40B4-BE49-F238E27FC236}">
                <a16:creationId xmlns:a16="http://schemas.microsoft.com/office/drawing/2014/main" id="{2158BE28-9A83-95D9-0F14-3A7DAAD64658}"/>
              </a:ext>
            </a:extLst>
          </p:cNvPr>
          <p:cNvSpPr>
            <a:spLocks noChangeAspect="1" noChangeArrowheads="1"/>
          </p:cNvSpPr>
          <p:nvPr/>
        </p:nvSpPr>
        <p:spPr bwMode="auto">
          <a:xfrm>
            <a:off x="4521200" y="1479550"/>
            <a:ext cx="3149600" cy="3898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a:extLst>
              <a:ext uri="{FF2B5EF4-FFF2-40B4-BE49-F238E27FC236}">
                <a16:creationId xmlns:a16="http://schemas.microsoft.com/office/drawing/2014/main" id="{01C002CD-240F-CFF5-537E-B6057FF4D563}"/>
              </a:ext>
            </a:extLst>
          </p:cNvPr>
          <p:cNvPicPr>
            <a:picLocks noChangeAspect="1"/>
          </p:cNvPicPr>
          <p:nvPr/>
        </p:nvPicPr>
        <p:blipFill>
          <a:blip r:embed="rId4"/>
          <a:stretch>
            <a:fillRect/>
          </a:stretch>
        </p:blipFill>
        <p:spPr>
          <a:xfrm>
            <a:off x="5909989" y="1827661"/>
            <a:ext cx="2365251" cy="3017734"/>
          </a:xfrm>
          <a:prstGeom prst="rect">
            <a:avLst/>
          </a:prstGeom>
        </p:spPr>
      </p:pic>
      <p:grpSp>
        <p:nvGrpSpPr>
          <p:cNvPr id="18" name="Group 17">
            <a:extLst>
              <a:ext uri="{FF2B5EF4-FFF2-40B4-BE49-F238E27FC236}">
                <a16:creationId xmlns:a16="http://schemas.microsoft.com/office/drawing/2014/main" id="{8F04589F-751F-C353-170C-4CDF62304B24}"/>
              </a:ext>
            </a:extLst>
          </p:cNvPr>
          <p:cNvGrpSpPr/>
          <p:nvPr/>
        </p:nvGrpSpPr>
        <p:grpSpPr>
          <a:xfrm>
            <a:off x="8963506" y="2563836"/>
            <a:ext cx="3149245" cy="4256700"/>
            <a:chOff x="526989" y="968328"/>
            <a:chExt cx="3998744" cy="5404931"/>
          </a:xfrm>
        </p:grpSpPr>
        <p:sp>
          <p:nvSpPr>
            <p:cNvPr id="19" name="TextBox 18">
              <a:extLst>
                <a:ext uri="{FF2B5EF4-FFF2-40B4-BE49-F238E27FC236}">
                  <a16:creationId xmlns:a16="http://schemas.microsoft.com/office/drawing/2014/main" id="{5A3DFBBB-AF65-A0F3-80AD-999B629787DF}"/>
                </a:ext>
              </a:extLst>
            </p:cNvPr>
            <p:cNvSpPr txBox="1"/>
            <p:nvPr/>
          </p:nvSpPr>
          <p:spPr>
            <a:xfrm>
              <a:off x="1545307" y="5697591"/>
              <a:ext cx="2980426" cy="675668"/>
            </a:xfrm>
            <a:prstGeom prst="rect">
              <a:avLst/>
            </a:prstGeom>
            <a:noFill/>
          </p:spPr>
          <p:txBody>
            <a:bodyPr wrap="square">
              <a:spAutoFit/>
            </a:bodyPr>
            <a:lstStyle/>
            <a:p>
              <a:pPr defTabSz="1060704">
                <a:spcAft>
                  <a:spcPts val="600"/>
                </a:spcAft>
              </a:pPr>
              <a:r>
                <a:rPr lang="en-US" sz="2088" kern="1200" dirty="0" err="1">
                  <a:solidFill>
                    <a:schemeClr val="tx1"/>
                  </a:solidFill>
                  <a:latin typeface="+mn-lt"/>
                  <a:ea typeface="+mn-ea"/>
                  <a:cs typeface="+mn-cs"/>
                </a:rPr>
                <a:t>Greville</a:t>
              </a:r>
              <a:r>
                <a:rPr lang="en-US" sz="2088" kern="1200" dirty="0">
                  <a:solidFill>
                    <a:schemeClr val="tx1"/>
                  </a:solidFill>
                  <a:latin typeface="+mn-lt"/>
                  <a:ea typeface="+mn-ea"/>
                  <a:cs typeface="+mn-cs"/>
                </a:rPr>
                <a:t> Ewing </a:t>
              </a:r>
              <a:endParaRPr lang="en-US" dirty="0"/>
            </a:p>
          </p:txBody>
        </p:sp>
        <p:pic>
          <p:nvPicPr>
            <p:cNvPr id="20" name="Picture 19" descr="A person sitting in a chair&#10;&#10;Description automatically generated">
              <a:extLst>
                <a:ext uri="{FF2B5EF4-FFF2-40B4-BE49-F238E27FC236}">
                  <a16:creationId xmlns:a16="http://schemas.microsoft.com/office/drawing/2014/main" id="{3D1C4E10-3C9B-4BBE-31F2-2F0DF6356642}"/>
                </a:ext>
              </a:extLst>
            </p:cNvPr>
            <p:cNvPicPr>
              <a:picLocks noChangeAspect="1"/>
            </p:cNvPicPr>
            <p:nvPr/>
          </p:nvPicPr>
          <p:blipFill>
            <a:blip r:embed="rId5"/>
            <a:stretch>
              <a:fillRect/>
            </a:stretch>
          </p:blipFill>
          <p:spPr>
            <a:xfrm>
              <a:off x="526989" y="968328"/>
              <a:ext cx="3901989" cy="4849385"/>
            </a:xfrm>
            <a:prstGeom prst="rect">
              <a:avLst/>
            </a:prstGeom>
          </p:spPr>
        </p:pic>
      </p:grpSp>
      <p:sp>
        <p:nvSpPr>
          <p:cNvPr id="21" name="TextBox 20">
            <a:extLst>
              <a:ext uri="{FF2B5EF4-FFF2-40B4-BE49-F238E27FC236}">
                <a16:creationId xmlns:a16="http://schemas.microsoft.com/office/drawing/2014/main" id="{3D1FF21A-178D-3ADA-F654-0D790AD5872F}"/>
              </a:ext>
            </a:extLst>
          </p:cNvPr>
          <p:cNvSpPr txBox="1"/>
          <p:nvPr/>
        </p:nvSpPr>
        <p:spPr>
          <a:xfrm>
            <a:off x="6001110" y="4801555"/>
            <a:ext cx="2272866" cy="677108"/>
          </a:xfrm>
          <a:prstGeom prst="rect">
            <a:avLst/>
          </a:prstGeom>
          <a:noFill/>
        </p:spPr>
        <p:txBody>
          <a:bodyPr wrap="none" rtlCol="0">
            <a:spAutoFit/>
          </a:bodyPr>
          <a:lstStyle/>
          <a:p>
            <a:pPr algn="ctr"/>
            <a:r>
              <a:rPr lang="en-US" sz="2000" dirty="0"/>
              <a:t>Alexander Campbell</a:t>
            </a:r>
          </a:p>
          <a:p>
            <a:pPr algn="ctr"/>
            <a:r>
              <a:rPr lang="en-US" dirty="0"/>
              <a:t>November 1808</a:t>
            </a:r>
          </a:p>
        </p:txBody>
      </p:sp>
    </p:spTree>
    <p:extLst>
      <p:ext uri="{BB962C8B-B14F-4D97-AF65-F5344CB8AC3E}">
        <p14:creationId xmlns:p14="http://schemas.microsoft.com/office/powerpoint/2010/main" val="3332346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Rectangle 717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9" name="Rectangle 717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1" name="Rectangle 718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83" name="Freeform: Shape 718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85" name="Rectangle 718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5989E1-6590-64F0-650A-12A39540F029}"/>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Publications of Greville Ewing</a:t>
            </a:r>
          </a:p>
        </p:txBody>
      </p:sp>
      <p:sp>
        <p:nvSpPr>
          <p:cNvPr id="3" name="Content Placeholder 2">
            <a:extLst>
              <a:ext uri="{FF2B5EF4-FFF2-40B4-BE49-F238E27FC236}">
                <a16:creationId xmlns:a16="http://schemas.microsoft.com/office/drawing/2014/main" id="{59A09C81-E250-1469-31D2-CFDDEF6F4324}"/>
              </a:ext>
            </a:extLst>
          </p:cNvPr>
          <p:cNvSpPr>
            <a:spLocks noGrp="1"/>
          </p:cNvSpPr>
          <p:nvPr>
            <p:ph idx="1"/>
          </p:nvPr>
        </p:nvSpPr>
        <p:spPr>
          <a:xfrm>
            <a:off x="4581727" y="649480"/>
            <a:ext cx="3025303" cy="5546047"/>
          </a:xfrm>
        </p:spPr>
        <p:txBody>
          <a:bodyPr anchor="ctr">
            <a:normAutofit fontScale="92500" lnSpcReduction="10000"/>
          </a:bodyPr>
          <a:lstStyle/>
          <a:p>
            <a:r>
              <a:rPr lang="en-US" sz="3200" dirty="0"/>
              <a:t>28 volumes, tracts, sermons, papers</a:t>
            </a:r>
          </a:p>
          <a:p>
            <a:r>
              <a:rPr lang="en-US" sz="3200" dirty="0"/>
              <a:t>1801 – The Rudiments of the Greek Language shortly illustrated; and a Compendious Lexicon. 2</a:t>
            </a:r>
            <a:r>
              <a:rPr lang="en-US" sz="3200" baseline="30000" dirty="0"/>
              <a:t>nd</a:t>
            </a:r>
            <a:r>
              <a:rPr lang="en-US" sz="3200" dirty="0"/>
              <a:t> ed. 1812, 3rd ed. 1827</a:t>
            </a:r>
          </a:p>
        </p:txBody>
      </p:sp>
      <p:pic>
        <p:nvPicPr>
          <p:cNvPr id="7" name="Picture 6" descr="A brown surface with black streaks&#10;&#10;Description automatically generated">
            <a:extLst>
              <a:ext uri="{FF2B5EF4-FFF2-40B4-BE49-F238E27FC236}">
                <a16:creationId xmlns:a16="http://schemas.microsoft.com/office/drawing/2014/main" id="{CFCC17B4-1429-30DD-8D80-CB9C56D2BB24}"/>
              </a:ext>
            </a:extLst>
          </p:cNvPr>
          <p:cNvPicPr>
            <a:picLocks noChangeAspect="1"/>
          </p:cNvPicPr>
          <p:nvPr/>
        </p:nvPicPr>
        <p:blipFill rotWithShape="1">
          <a:blip r:embed="rId2"/>
          <a:srcRect l="-21348" r="21348"/>
          <a:stretch/>
        </p:blipFill>
        <p:spPr>
          <a:xfrm>
            <a:off x="6972904" y="10138"/>
            <a:ext cx="5007721" cy="6858000"/>
          </a:xfrm>
          <a:prstGeom prst="rect">
            <a:avLst/>
          </a:prstGeom>
        </p:spPr>
      </p:pic>
      <p:pic>
        <p:nvPicPr>
          <p:cNvPr id="5" name="Picture 4" descr="A close-up of a book&#10;&#10;Description automatically generated">
            <a:extLst>
              <a:ext uri="{FF2B5EF4-FFF2-40B4-BE49-F238E27FC236}">
                <a16:creationId xmlns:a16="http://schemas.microsoft.com/office/drawing/2014/main" id="{365333D8-9CF7-E494-D954-B516892CC237}"/>
              </a:ext>
            </a:extLst>
          </p:cNvPr>
          <p:cNvPicPr>
            <a:picLocks noChangeAspect="1"/>
          </p:cNvPicPr>
          <p:nvPr/>
        </p:nvPicPr>
        <p:blipFill rotWithShape="1">
          <a:blip r:embed="rId3"/>
          <a:srcRect l="2778" t="3625" r="18148" b="5292"/>
          <a:stretch/>
        </p:blipFill>
        <p:spPr>
          <a:xfrm>
            <a:off x="8436602" y="305790"/>
            <a:ext cx="3123210" cy="6246420"/>
          </a:xfrm>
          <a:prstGeom prst="rect">
            <a:avLst/>
          </a:prstGeom>
        </p:spPr>
      </p:pic>
      <p:sp>
        <p:nvSpPr>
          <p:cNvPr id="8" name="Rectangle 7">
            <a:extLst>
              <a:ext uri="{FF2B5EF4-FFF2-40B4-BE49-F238E27FC236}">
                <a16:creationId xmlns:a16="http://schemas.microsoft.com/office/drawing/2014/main" id="{AED1BC57-3497-DC89-6B4A-2788BAC65651}"/>
              </a:ext>
            </a:extLst>
          </p:cNvPr>
          <p:cNvSpPr/>
          <p:nvPr/>
        </p:nvSpPr>
        <p:spPr>
          <a:xfrm>
            <a:off x="8436601" y="305790"/>
            <a:ext cx="3123211" cy="6246420"/>
          </a:xfrm>
          <a:prstGeom prst="rect">
            <a:avLst/>
          </a:prstGeom>
          <a:solidFill>
            <a:srgbClr val="FFC000">
              <a:alpha val="918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1978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4C409-53B8-78E2-626D-7FFEFACD956A}"/>
              </a:ext>
            </a:extLst>
          </p:cNvPr>
          <p:cNvSpPr>
            <a:spLocks noGrp="1"/>
          </p:cNvSpPr>
          <p:nvPr>
            <p:ph type="title"/>
          </p:nvPr>
        </p:nvSpPr>
        <p:spPr/>
        <p:txBody>
          <a:bodyPr/>
          <a:lstStyle/>
          <a:p>
            <a:r>
              <a:rPr lang="en-US" dirty="0" err="1"/>
              <a:t>Greville</a:t>
            </a:r>
            <a:r>
              <a:rPr lang="en-US" dirty="0"/>
              <a:t> Ewing died August 2, 1841</a:t>
            </a:r>
          </a:p>
        </p:txBody>
      </p:sp>
      <p:sp>
        <p:nvSpPr>
          <p:cNvPr id="3" name="Content Placeholder 2">
            <a:extLst>
              <a:ext uri="{FF2B5EF4-FFF2-40B4-BE49-F238E27FC236}">
                <a16:creationId xmlns:a16="http://schemas.microsoft.com/office/drawing/2014/main" id="{E4AA5F58-81FD-828F-3C39-53D01C52879A}"/>
              </a:ext>
            </a:extLst>
          </p:cNvPr>
          <p:cNvSpPr>
            <a:spLocks noGrp="1"/>
          </p:cNvSpPr>
          <p:nvPr>
            <p:ph idx="1"/>
          </p:nvPr>
        </p:nvSpPr>
        <p:spPr/>
        <p:txBody>
          <a:bodyPr/>
          <a:lstStyle/>
          <a:p>
            <a:endParaRPr lang="en-US" dirty="0"/>
          </a:p>
        </p:txBody>
      </p:sp>
      <p:grpSp>
        <p:nvGrpSpPr>
          <p:cNvPr id="4" name="Group 3">
            <a:extLst>
              <a:ext uri="{FF2B5EF4-FFF2-40B4-BE49-F238E27FC236}">
                <a16:creationId xmlns:a16="http://schemas.microsoft.com/office/drawing/2014/main" id="{850B7F71-959C-8D91-35C2-E20DE7BF3477}"/>
              </a:ext>
            </a:extLst>
          </p:cNvPr>
          <p:cNvGrpSpPr/>
          <p:nvPr/>
        </p:nvGrpSpPr>
        <p:grpSpPr>
          <a:xfrm>
            <a:off x="8204555" y="1920263"/>
            <a:ext cx="3149245" cy="4256700"/>
            <a:chOff x="526989" y="968328"/>
            <a:chExt cx="3998744" cy="5404931"/>
          </a:xfrm>
        </p:grpSpPr>
        <p:sp>
          <p:nvSpPr>
            <p:cNvPr id="5" name="TextBox 4">
              <a:extLst>
                <a:ext uri="{FF2B5EF4-FFF2-40B4-BE49-F238E27FC236}">
                  <a16:creationId xmlns:a16="http://schemas.microsoft.com/office/drawing/2014/main" id="{290FF75E-89F1-3B58-3F65-1CD7E6DDC1C2}"/>
                </a:ext>
              </a:extLst>
            </p:cNvPr>
            <p:cNvSpPr txBox="1"/>
            <p:nvPr/>
          </p:nvSpPr>
          <p:spPr>
            <a:xfrm>
              <a:off x="1545307" y="5697591"/>
              <a:ext cx="2980426" cy="675668"/>
            </a:xfrm>
            <a:prstGeom prst="rect">
              <a:avLst/>
            </a:prstGeom>
            <a:noFill/>
          </p:spPr>
          <p:txBody>
            <a:bodyPr wrap="square">
              <a:spAutoFit/>
            </a:bodyPr>
            <a:lstStyle/>
            <a:p>
              <a:pPr defTabSz="1060704">
                <a:spcAft>
                  <a:spcPts val="600"/>
                </a:spcAft>
              </a:pPr>
              <a:r>
                <a:rPr lang="en-US" sz="2088" kern="1200" dirty="0" err="1">
                  <a:solidFill>
                    <a:schemeClr val="tx1"/>
                  </a:solidFill>
                  <a:latin typeface="+mn-lt"/>
                  <a:ea typeface="+mn-ea"/>
                  <a:cs typeface="+mn-cs"/>
                </a:rPr>
                <a:t>Greville</a:t>
              </a:r>
              <a:r>
                <a:rPr lang="en-US" sz="2088" kern="1200" dirty="0">
                  <a:solidFill>
                    <a:schemeClr val="tx1"/>
                  </a:solidFill>
                  <a:latin typeface="+mn-lt"/>
                  <a:ea typeface="+mn-ea"/>
                  <a:cs typeface="+mn-cs"/>
                </a:rPr>
                <a:t> Ewing </a:t>
              </a:r>
              <a:endParaRPr lang="en-US" dirty="0"/>
            </a:p>
          </p:txBody>
        </p:sp>
        <p:pic>
          <p:nvPicPr>
            <p:cNvPr id="6" name="Picture 5" descr="A person sitting in a chair&#10;&#10;Description automatically generated">
              <a:extLst>
                <a:ext uri="{FF2B5EF4-FFF2-40B4-BE49-F238E27FC236}">
                  <a16:creationId xmlns:a16="http://schemas.microsoft.com/office/drawing/2014/main" id="{F355A387-8789-ACF5-AB55-68D0EC11B89E}"/>
                </a:ext>
              </a:extLst>
            </p:cNvPr>
            <p:cNvPicPr>
              <a:picLocks noChangeAspect="1"/>
            </p:cNvPicPr>
            <p:nvPr/>
          </p:nvPicPr>
          <p:blipFill>
            <a:blip r:embed="rId2"/>
            <a:stretch>
              <a:fillRect/>
            </a:stretch>
          </p:blipFill>
          <p:spPr>
            <a:xfrm>
              <a:off x="526989" y="968328"/>
              <a:ext cx="3901989" cy="4849385"/>
            </a:xfrm>
            <a:prstGeom prst="rect">
              <a:avLst/>
            </a:prstGeom>
          </p:spPr>
        </p:pic>
      </p:grpSp>
      <p:pic>
        <p:nvPicPr>
          <p:cNvPr id="8194" name="Picture 2">
            <a:extLst>
              <a:ext uri="{FF2B5EF4-FFF2-40B4-BE49-F238E27FC236}">
                <a16:creationId xmlns:a16="http://schemas.microsoft.com/office/drawing/2014/main" id="{CCE79D10-5C87-C9A8-FED0-B981F6C50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631" y="1772205"/>
            <a:ext cx="5814951" cy="43612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89E1B4A-AB74-AECE-D7D6-1328905CFC34}"/>
              </a:ext>
            </a:extLst>
          </p:cNvPr>
          <p:cNvSpPr txBox="1"/>
          <p:nvPr/>
        </p:nvSpPr>
        <p:spPr>
          <a:xfrm>
            <a:off x="1319231" y="6071859"/>
            <a:ext cx="4130170" cy="646331"/>
          </a:xfrm>
          <a:prstGeom prst="rect">
            <a:avLst/>
          </a:prstGeom>
          <a:noFill/>
        </p:spPr>
        <p:txBody>
          <a:bodyPr wrap="none" rtlCol="0">
            <a:spAutoFit/>
          </a:bodyPr>
          <a:lstStyle/>
          <a:p>
            <a:pPr algn="ctr"/>
            <a:r>
              <a:rPr lang="en-US" dirty="0"/>
              <a:t>Maxwell Enclosure – Eastwood Cemetery</a:t>
            </a:r>
            <a:br>
              <a:rPr lang="en-US" dirty="0"/>
            </a:br>
            <a:r>
              <a:rPr lang="en-US" dirty="0" err="1"/>
              <a:t>Pollokshaws</a:t>
            </a:r>
            <a:r>
              <a:rPr lang="en-US" dirty="0"/>
              <a:t>, Glasgow, Scotland</a:t>
            </a:r>
          </a:p>
        </p:txBody>
      </p:sp>
    </p:spTree>
    <p:extLst>
      <p:ext uri="{BB962C8B-B14F-4D97-AF65-F5344CB8AC3E}">
        <p14:creationId xmlns:p14="http://schemas.microsoft.com/office/powerpoint/2010/main" val="703815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rown surface with black streaks&#10;&#10;Description automatically generated">
            <a:extLst>
              <a:ext uri="{FF2B5EF4-FFF2-40B4-BE49-F238E27FC236}">
                <a16:creationId xmlns:a16="http://schemas.microsoft.com/office/drawing/2014/main" id="{7A32FF88-0E08-0CAC-B0BD-9FE403E6F80B}"/>
              </a:ext>
            </a:extLst>
          </p:cNvPr>
          <p:cNvPicPr>
            <a:picLocks noChangeAspect="1"/>
          </p:cNvPicPr>
          <p:nvPr/>
        </p:nvPicPr>
        <p:blipFill rotWithShape="1">
          <a:blip r:embed="rId2"/>
          <a:srcRect l="18747" r="17621"/>
          <a:stretch/>
        </p:blipFill>
        <p:spPr>
          <a:xfrm rot="16200000">
            <a:off x="2655124" y="-2678875"/>
            <a:ext cx="6869877" cy="12203874"/>
          </a:xfrm>
          <a:prstGeom prst="rect">
            <a:avLst/>
          </a:prstGeom>
        </p:spPr>
      </p:pic>
      <p:sp>
        <p:nvSpPr>
          <p:cNvPr id="2" name="Title 1">
            <a:extLst>
              <a:ext uri="{FF2B5EF4-FFF2-40B4-BE49-F238E27FC236}">
                <a16:creationId xmlns:a16="http://schemas.microsoft.com/office/drawing/2014/main" id="{C5B4C409-53B8-78E2-626D-7FFEFACD956A}"/>
              </a:ext>
            </a:extLst>
          </p:cNvPr>
          <p:cNvSpPr>
            <a:spLocks noGrp="1"/>
          </p:cNvSpPr>
          <p:nvPr>
            <p:ph type="title"/>
          </p:nvPr>
        </p:nvSpPr>
        <p:spPr>
          <a:xfrm>
            <a:off x="838200" y="1710048"/>
            <a:ext cx="10515600" cy="3693226"/>
          </a:xfrm>
        </p:spPr>
        <p:txBody>
          <a:bodyPr>
            <a:normAutofit/>
          </a:bodyPr>
          <a:lstStyle/>
          <a:p>
            <a:pPr algn="ctr"/>
            <a:r>
              <a:rPr lang="en-US" dirty="0">
                <a:solidFill>
                  <a:schemeClr val="bg1"/>
                </a:solidFill>
                <a:latin typeface="Trattatello" panose="020F0403020200020303" pitchFamily="34" charset="0"/>
                <a:ea typeface="Baskerville" panose="02020502070401020303" pitchFamily="18" charset="0"/>
              </a:rPr>
              <a:t>See This And More: </a:t>
            </a:r>
            <a:br>
              <a:rPr lang="en-US" dirty="0">
                <a:solidFill>
                  <a:schemeClr val="bg1"/>
                </a:solidFill>
                <a:latin typeface="Trattatello" panose="020F0403020200020303" pitchFamily="34" charset="0"/>
                <a:ea typeface="Baskerville" panose="02020502070401020303" pitchFamily="18" charset="0"/>
              </a:rPr>
            </a:br>
            <a:br>
              <a:rPr lang="en-US" dirty="0">
                <a:solidFill>
                  <a:schemeClr val="bg1"/>
                </a:solidFill>
                <a:latin typeface="Trattatello" panose="020F0403020200020303" pitchFamily="34" charset="0"/>
                <a:ea typeface="Baskerville" panose="02020502070401020303" pitchFamily="18" charset="0"/>
              </a:rPr>
            </a:br>
            <a:br>
              <a:rPr lang="en-US" dirty="0">
                <a:solidFill>
                  <a:schemeClr val="bg1"/>
                </a:solidFill>
                <a:latin typeface="Trattatello" panose="020F0403020200020303" pitchFamily="34" charset="0"/>
                <a:ea typeface="Baskerville" panose="02020502070401020303" pitchFamily="18" charset="0"/>
              </a:rPr>
            </a:br>
            <a:r>
              <a:rPr lang="en-US" sz="7200" dirty="0" err="1">
                <a:solidFill>
                  <a:schemeClr val="bg1"/>
                </a:solidFill>
                <a:latin typeface="Trattatello" panose="020F0403020200020303" pitchFamily="34" charset="0"/>
                <a:ea typeface="Baskerville" panose="02020502070401020303" pitchFamily="18" charset="0"/>
              </a:rPr>
              <a:t>TheRestorationMovement.com</a:t>
            </a:r>
            <a:endParaRPr lang="en-US" dirty="0">
              <a:solidFill>
                <a:schemeClr val="bg1"/>
              </a:solidFill>
              <a:latin typeface="Trattatello" panose="020F0403020200020303" pitchFamily="34" charset="0"/>
              <a:ea typeface="Baskerville" panose="02020502070401020303" pitchFamily="18" charset="0"/>
            </a:endParaRPr>
          </a:p>
        </p:txBody>
      </p:sp>
    </p:spTree>
    <p:extLst>
      <p:ext uri="{BB962C8B-B14F-4D97-AF65-F5344CB8AC3E}">
        <p14:creationId xmlns:p14="http://schemas.microsoft.com/office/powerpoint/2010/main" val="2567315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A56CF-0A87-0D3D-8768-C5C75EAFCB34}"/>
              </a:ext>
            </a:extLst>
          </p:cNvPr>
          <p:cNvSpPr>
            <a:spLocks noGrp="1"/>
          </p:cNvSpPr>
          <p:nvPr>
            <p:ph type="title"/>
          </p:nvPr>
        </p:nvSpPr>
        <p:spPr>
          <a:xfrm>
            <a:off x="707572" y="77435"/>
            <a:ext cx="10515600" cy="1325563"/>
          </a:xfrm>
        </p:spPr>
        <p:txBody>
          <a:bodyPr/>
          <a:lstStyle/>
          <a:p>
            <a:r>
              <a:rPr lang="en-US" dirty="0"/>
              <a:t>From Greyfriars to Lady </a:t>
            </a:r>
            <a:r>
              <a:rPr lang="en-US" dirty="0" err="1"/>
              <a:t>Glenorchy’s</a:t>
            </a:r>
            <a:r>
              <a:rPr lang="en-US" dirty="0"/>
              <a:t> Chapel</a:t>
            </a:r>
          </a:p>
        </p:txBody>
      </p:sp>
      <p:pic>
        <p:nvPicPr>
          <p:cNvPr id="1026" name="Picture 2" descr="Greyfriars Kirk - Wikipedia">
            <a:extLst>
              <a:ext uri="{FF2B5EF4-FFF2-40B4-BE49-F238E27FC236}">
                <a16:creationId xmlns:a16="http://schemas.microsoft.com/office/drawing/2014/main" id="{B2EAD432-1846-B646-5B84-5F5222427E5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7000" y="1690688"/>
            <a:ext cx="5809000"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50A93AD-1634-A49E-6853-1AD8F1507026}"/>
              </a:ext>
            </a:extLst>
          </p:cNvPr>
          <p:cNvSpPr txBox="1"/>
          <p:nvPr/>
        </p:nvSpPr>
        <p:spPr>
          <a:xfrm>
            <a:off x="1605642" y="5960384"/>
            <a:ext cx="2990306" cy="369332"/>
          </a:xfrm>
          <a:prstGeom prst="rect">
            <a:avLst/>
          </a:prstGeom>
          <a:noFill/>
        </p:spPr>
        <p:txBody>
          <a:bodyPr wrap="none" rtlCol="0">
            <a:spAutoFit/>
          </a:bodyPr>
          <a:lstStyle/>
          <a:p>
            <a:r>
              <a:rPr lang="en-US" dirty="0"/>
              <a:t>Greyfriars Kirk – 1598-Present</a:t>
            </a:r>
          </a:p>
        </p:txBody>
      </p:sp>
      <p:sp>
        <p:nvSpPr>
          <p:cNvPr id="6" name="TextBox 5">
            <a:extLst>
              <a:ext uri="{FF2B5EF4-FFF2-40B4-BE49-F238E27FC236}">
                <a16:creationId xmlns:a16="http://schemas.microsoft.com/office/drawing/2014/main" id="{3DBE34CE-8B39-D02E-B427-6C88AD4E5D80}"/>
              </a:ext>
            </a:extLst>
          </p:cNvPr>
          <p:cNvSpPr txBox="1"/>
          <p:nvPr/>
        </p:nvSpPr>
        <p:spPr>
          <a:xfrm rot="5400000">
            <a:off x="-716666" y="3766329"/>
            <a:ext cx="1942015" cy="200055"/>
          </a:xfrm>
          <a:prstGeom prst="rect">
            <a:avLst/>
          </a:prstGeom>
          <a:noFill/>
        </p:spPr>
        <p:txBody>
          <a:bodyPr wrap="square">
            <a:spAutoFit/>
          </a:bodyPr>
          <a:lstStyle/>
          <a:p>
            <a:r>
              <a:rPr lang="en-US" sz="700" dirty="0"/>
              <a:t>https://</a:t>
            </a:r>
            <a:r>
              <a:rPr lang="en-US" sz="700" dirty="0" err="1"/>
              <a:t>en.wikipedia.org</a:t>
            </a:r>
            <a:r>
              <a:rPr lang="en-US" sz="700" dirty="0"/>
              <a:t>/wiki/</a:t>
            </a:r>
            <a:r>
              <a:rPr lang="en-US" sz="700" dirty="0" err="1"/>
              <a:t>Greyfriars_Kirk</a:t>
            </a:r>
            <a:endParaRPr lang="en-US" sz="700" dirty="0"/>
          </a:p>
        </p:txBody>
      </p:sp>
      <p:sp>
        <p:nvSpPr>
          <p:cNvPr id="8" name="TextBox 7">
            <a:extLst>
              <a:ext uri="{FF2B5EF4-FFF2-40B4-BE49-F238E27FC236}">
                <a16:creationId xmlns:a16="http://schemas.microsoft.com/office/drawing/2014/main" id="{19484845-29A8-AA53-34A0-0BC3AB26B810}"/>
              </a:ext>
            </a:extLst>
          </p:cNvPr>
          <p:cNvSpPr txBox="1"/>
          <p:nvPr/>
        </p:nvSpPr>
        <p:spPr>
          <a:xfrm rot="5400000">
            <a:off x="9783684" y="2444205"/>
            <a:ext cx="2600349" cy="200055"/>
          </a:xfrm>
          <a:prstGeom prst="rect">
            <a:avLst/>
          </a:prstGeom>
          <a:noFill/>
        </p:spPr>
        <p:txBody>
          <a:bodyPr wrap="square">
            <a:spAutoFit/>
          </a:bodyPr>
          <a:lstStyle/>
          <a:p>
            <a:r>
              <a:rPr lang="en-US" sz="700" dirty="0"/>
              <a:t>https://</a:t>
            </a:r>
            <a:r>
              <a:rPr lang="en-US" sz="700" dirty="0" err="1"/>
              <a:t>en.wikipedia.org</a:t>
            </a:r>
            <a:r>
              <a:rPr lang="en-US" sz="700" dirty="0"/>
              <a:t>/wiki/Lady_Glenorchy%27s_Church</a:t>
            </a:r>
          </a:p>
        </p:txBody>
      </p:sp>
      <p:pic>
        <p:nvPicPr>
          <p:cNvPr id="1028" name="Picture 4">
            <a:extLst>
              <a:ext uri="{FF2B5EF4-FFF2-40B4-BE49-F238E27FC236}">
                <a16:creationId xmlns:a16="http://schemas.microsoft.com/office/drawing/2014/main" id="{CC28232D-67D6-0363-2AE0-C1EFA3F769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7000" y="3619500"/>
            <a:ext cx="44450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defined">
            <a:extLst>
              <a:ext uri="{FF2B5EF4-FFF2-40B4-BE49-F238E27FC236}">
                <a16:creationId xmlns:a16="http://schemas.microsoft.com/office/drawing/2014/main" id="{228D2F1D-61FF-D238-D42E-498E7718A6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5967" y="1244058"/>
            <a:ext cx="4517865" cy="30086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59FACB0-1EE2-6244-9993-77F898E5DEEC}"/>
              </a:ext>
            </a:extLst>
          </p:cNvPr>
          <p:cNvSpPr txBox="1"/>
          <p:nvPr/>
        </p:nvSpPr>
        <p:spPr>
          <a:xfrm>
            <a:off x="6096000" y="4252718"/>
            <a:ext cx="1766446" cy="923330"/>
          </a:xfrm>
          <a:prstGeom prst="rect">
            <a:avLst/>
          </a:prstGeom>
          <a:noFill/>
        </p:spPr>
        <p:txBody>
          <a:bodyPr wrap="none" rtlCol="0">
            <a:spAutoFit/>
          </a:bodyPr>
          <a:lstStyle/>
          <a:p>
            <a:pPr algn="ctr"/>
            <a:r>
              <a:rPr lang="en-US" dirty="0"/>
              <a:t>Lady </a:t>
            </a:r>
            <a:r>
              <a:rPr lang="en-US" dirty="0" err="1"/>
              <a:t>Glenorchy’s</a:t>
            </a:r>
            <a:br>
              <a:rPr lang="en-US" dirty="0"/>
            </a:br>
            <a:r>
              <a:rPr lang="en-US" dirty="0"/>
              <a:t>Chapel</a:t>
            </a:r>
          </a:p>
          <a:p>
            <a:pPr algn="ctr"/>
            <a:r>
              <a:rPr lang="en-US" dirty="0"/>
              <a:t>1772-1834</a:t>
            </a:r>
          </a:p>
        </p:txBody>
      </p:sp>
    </p:spTree>
    <p:extLst>
      <p:ext uri="{BB962C8B-B14F-4D97-AF65-F5344CB8AC3E}">
        <p14:creationId xmlns:p14="http://schemas.microsoft.com/office/powerpoint/2010/main" val="266799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erial view of a forest and buildings&#10;&#10;Description automatically generated">
            <a:extLst>
              <a:ext uri="{FF2B5EF4-FFF2-40B4-BE49-F238E27FC236}">
                <a16:creationId xmlns:a16="http://schemas.microsoft.com/office/drawing/2014/main" id="{043AD091-0DF0-FA9F-6BDD-E344163194C1}"/>
              </a:ext>
            </a:extLst>
          </p:cNvPr>
          <p:cNvPicPr>
            <a:picLocks noChangeAspect="1"/>
          </p:cNvPicPr>
          <p:nvPr/>
        </p:nvPicPr>
        <p:blipFill rotWithShape="1">
          <a:blip r:embed="rId2"/>
          <a:srcRect b="15822"/>
          <a:stretch/>
        </p:blipFill>
        <p:spPr>
          <a:xfrm>
            <a:off x="-6450" y="0"/>
            <a:ext cx="12210324" cy="6843294"/>
          </a:xfrm>
          <a:prstGeom prst="rect">
            <a:avLst/>
          </a:prstGeom>
        </p:spPr>
      </p:pic>
      <p:pic>
        <p:nvPicPr>
          <p:cNvPr id="7" name="Picture 6" descr="A large stone building with a lawn&#10;&#10;Description automatically generated">
            <a:extLst>
              <a:ext uri="{FF2B5EF4-FFF2-40B4-BE49-F238E27FC236}">
                <a16:creationId xmlns:a16="http://schemas.microsoft.com/office/drawing/2014/main" id="{A7EF3817-0701-F60A-8B84-4AB4557F8A2A}"/>
              </a:ext>
            </a:extLst>
          </p:cNvPr>
          <p:cNvPicPr>
            <a:picLocks noChangeAspect="1"/>
          </p:cNvPicPr>
          <p:nvPr/>
        </p:nvPicPr>
        <p:blipFill>
          <a:blip r:embed="rId3"/>
          <a:stretch>
            <a:fillRect/>
          </a:stretch>
        </p:blipFill>
        <p:spPr>
          <a:xfrm>
            <a:off x="-18325" y="4134718"/>
            <a:ext cx="4090263" cy="2723282"/>
          </a:xfrm>
          <a:prstGeom prst="rect">
            <a:avLst/>
          </a:prstGeom>
        </p:spPr>
      </p:pic>
      <p:sp>
        <p:nvSpPr>
          <p:cNvPr id="2" name="Title 1">
            <a:extLst>
              <a:ext uri="{FF2B5EF4-FFF2-40B4-BE49-F238E27FC236}">
                <a16:creationId xmlns:a16="http://schemas.microsoft.com/office/drawing/2014/main" id="{27FDD748-DC3C-7299-6F64-1FA4DBC007A8}"/>
              </a:ext>
            </a:extLst>
          </p:cNvPr>
          <p:cNvSpPr>
            <a:spLocks noGrp="1"/>
          </p:cNvSpPr>
          <p:nvPr>
            <p:ph type="title"/>
          </p:nvPr>
        </p:nvSpPr>
        <p:spPr>
          <a:xfrm>
            <a:off x="-18325" y="863791"/>
            <a:ext cx="12349162" cy="1325563"/>
          </a:xfrm>
        </p:spPr>
        <p:txBody>
          <a:bodyPr/>
          <a:lstStyle/>
          <a:p>
            <a:r>
              <a:rPr lang="en-US" dirty="0">
                <a:solidFill>
                  <a:schemeClr val="bg1"/>
                </a:solidFill>
              </a:rPr>
              <a:t>Robert &amp; James Haldane of </a:t>
            </a:r>
            <a:br>
              <a:rPr lang="en-US" dirty="0">
                <a:solidFill>
                  <a:schemeClr val="bg1"/>
                </a:solidFill>
              </a:rPr>
            </a:br>
            <a:r>
              <a:rPr lang="en-US" dirty="0" err="1">
                <a:solidFill>
                  <a:schemeClr val="bg1"/>
                </a:solidFill>
              </a:rPr>
              <a:t>Airthrey</a:t>
            </a:r>
            <a:r>
              <a:rPr lang="en-US" dirty="0">
                <a:solidFill>
                  <a:schemeClr val="bg1"/>
                </a:solidFill>
              </a:rPr>
              <a:t>, Stirling, Scotland</a:t>
            </a:r>
          </a:p>
        </p:txBody>
      </p:sp>
      <p:pic>
        <p:nvPicPr>
          <p:cNvPr id="5" name="Content Placeholder 4" descr="A large stone castle with a large tower&#10;&#10;Description automatically generated">
            <a:extLst>
              <a:ext uri="{FF2B5EF4-FFF2-40B4-BE49-F238E27FC236}">
                <a16:creationId xmlns:a16="http://schemas.microsoft.com/office/drawing/2014/main" id="{0DEA76B8-5CDC-9676-474D-058B9910CDC3}"/>
              </a:ext>
            </a:extLst>
          </p:cNvPr>
          <p:cNvPicPr>
            <a:picLocks noGrp="1" noChangeAspect="1"/>
          </p:cNvPicPr>
          <p:nvPr>
            <p:ph idx="1"/>
          </p:nvPr>
        </p:nvPicPr>
        <p:blipFill>
          <a:blip r:embed="rId4"/>
          <a:stretch>
            <a:fillRect/>
          </a:stretch>
        </p:blipFill>
        <p:spPr>
          <a:xfrm>
            <a:off x="4143378" y="4141400"/>
            <a:ext cx="4048126" cy="2695227"/>
          </a:xfrm>
        </p:spPr>
      </p:pic>
      <p:pic>
        <p:nvPicPr>
          <p:cNvPr id="15" name="Picture 14" descr="A portrait of a person&#10;&#10;Description automatically generated">
            <a:extLst>
              <a:ext uri="{FF2B5EF4-FFF2-40B4-BE49-F238E27FC236}">
                <a16:creationId xmlns:a16="http://schemas.microsoft.com/office/drawing/2014/main" id="{1E05842F-5672-0BA6-F59C-958184FAC53B}"/>
              </a:ext>
            </a:extLst>
          </p:cNvPr>
          <p:cNvPicPr>
            <a:picLocks noChangeAspect="1"/>
          </p:cNvPicPr>
          <p:nvPr/>
        </p:nvPicPr>
        <p:blipFill>
          <a:blip r:embed="rId5"/>
          <a:stretch>
            <a:fillRect/>
          </a:stretch>
        </p:blipFill>
        <p:spPr>
          <a:xfrm>
            <a:off x="8369299" y="1371600"/>
            <a:ext cx="3822700" cy="5486400"/>
          </a:xfrm>
          <a:prstGeom prst="rect">
            <a:avLst/>
          </a:prstGeom>
        </p:spPr>
      </p:pic>
      <p:sp>
        <p:nvSpPr>
          <p:cNvPr id="17" name="TextBox 16">
            <a:extLst>
              <a:ext uri="{FF2B5EF4-FFF2-40B4-BE49-F238E27FC236}">
                <a16:creationId xmlns:a16="http://schemas.microsoft.com/office/drawing/2014/main" id="{5DE65A7B-F637-9ACF-0196-1DBD323DB7BC}"/>
              </a:ext>
            </a:extLst>
          </p:cNvPr>
          <p:cNvSpPr txBox="1"/>
          <p:nvPr/>
        </p:nvSpPr>
        <p:spPr>
          <a:xfrm>
            <a:off x="9502529" y="6022401"/>
            <a:ext cx="1588897" cy="923330"/>
          </a:xfrm>
          <a:prstGeom prst="rect">
            <a:avLst/>
          </a:prstGeom>
          <a:noFill/>
        </p:spPr>
        <p:txBody>
          <a:bodyPr wrap="none" rtlCol="0">
            <a:spAutoFit/>
          </a:bodyPr>
          <a:lstStyle/>
          <a:p>
            <a:pPr algn="ctr"/>
            <a:r>
              <a:rPr lang="en-US" dirty="0"/>
              <a:t>James Haldane</a:t>
            </a:r>
            <a:br>
              <a:rPr lang="en-US" dirty="0"/>
            </a:br>
            <a:endParaRPr lang="en-US" dirty="0"/>
          </a:p>
          <a:p>
            <a:pPr algn="ctr"/>
            <a:r>
              <a:rPr lang="en-US" dirty="0"/>
              <a:t>1768-1851</a:t>
            </a:r>
          </a:p>
        </p:txBody>
      </p:sp>
      <p:sp>
        <p:nvSpPr>
          <p:cNvPr id="3" name="Oval 2">
            <a:extLst>
              <a:ext uri="{FF2B5EF4-FFF2-40B4-BE49-F238E27FC236}">
                <a16:creationId xmlns:a16="http://schemas.microsoft.com/office/drawing/2014/main" id="{6954712A-D7D4-5D92-BB83-98398053D3AC}"/>
              </a:ext>
            </a:extLst>
          </p:cNvPr>
          <p:cNvSpPr/>
          <p:nvPr/>
        </p:nvSpPr>
        <p:spPr>
          <a:xfrm>
            <a:off x="4310744" y="3182587"/>
            <a:ext cx="1365663" cy="84314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59773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08731-9BF1-8EB3-488A-D39C9A764068}"/>
              </a:ext>
            </a:extLst>
          </p:cNvPr>
          <p:cNvSpPr>
            <a:spLocks noGrp="1"/>
          </p:cNvSpPr>
          <p:nvPr>
            <p:ph type="title"/>
          </p:nvPr>
        </p:nvSpPr>
        <p:spPr>
          <a:xfrm>
            <a:off x="212270" y="169182"/>
            <a:ext cx="11767457" cy="1325563"/>
          </a:xfrm>
        </p:spPr>
        <p:txBody>
          <a:bodyPr/>
          <a:lstStyle/>
          <a:p>
            <a:r>
              <a:rPr lang="en-US" dirty="0"/>
              <a:t>The Tabernacle Church, est. 1799 - Circus At Edinburgh, Scotland</a:t>
            </a:r>
          </a:p>
        </p:txBody>
      </p:sp>
      <p:pic>
        <p:nvPicPr>
          <p:cNvPr id="5" name="Content Placeholder 4" descr="A car parked on the street&#10;&#10;Description automatically generated">
            <a:extLst>
              <a:ext uri="{FF2B5EF4-FFF2-40B4-BE49-F238E27FC236}">
                <a16:creationId xmlns:a16="http://schemas.microsoft.com/office/drawing/2014/main" id="{6C0D7455-D99F-98BF-0EF4-B238DE6F95C1}"/>
              </a:ext>
            </a:extLst>
          </p:cNvPr>
          <p:cNvPicPr>
            <a:picLocks noGrp="1" noChangeAspect="1"/>
          </p:cNvPicPr>
          <p:nvPr>
            <p:ph idx="1"/>
          </p:nvPr>
        </p:nvPicPr>
        <p:blipFill>
          <a:blip r:embed="rId2"/>
          <a:stretch>
            <a:fillRect/>
          </a:stretch>
        </p:blipFill>
        <p:spPr>
          <a:xfrm>
            <a:off x="249886" y="1549575"/>
            <a:ext cx="7718941" cy="5139243"/>
          </a:xfrm>
        </p:spPr>
      </p:pic>
      <p:sp>
        <p:nvSpPr>
          <p:cNvPr id="6" name="TextBox 5">
            <a:extLst>
              <a:ext uri="{FF2B5EF4-FFF2-40B4-BE49-F238E27FC236}">
                <a16:creationId xmlns:a16="http://schemas.microsoft.com/office/drawing/2014/main" id="{651A545D-330B-8B93-C5CF-3831FA598F6D}"/>
              </a:ext>
            </a:extLst>
          </p:cNvPr>
          <p:cNvSpPr txBox="1"/>
          <p:nvPr/>
        </p:nvSpPr>
        <p:spPr>
          <a:xfrm>
            <a:off x="8082644" y="1815934"/>
            <a:ext cx="3897083" cy="4524315"/>
          </a:xfrm>
          <a:prstGeom prst="rect">
            <a:avLst/>
          </a:prstGeom>
          <a:noFill/>
        </p:spPr>
        <p:txBody>
          <a:bodyPr wrap="square" rtlCol="0">
            <a:spAutoFit/>
          </a:bodyPr>
          <a:lstStyle/>
          <a:p>
            <a:r>
              <a:rPr lang="en-US" sz="3200" dirty="0"/>
              <a:t>The Independent church at Edinburgh was a converted circus. The speaker’s stand in the center ring with 3000 seats surrounding it. Most Sundays it was filled to capacity.</a:t>
            </a:r>
          </a:p>
        </p:txBody>
      </p:sp>
    </p:spTree>
    <p:extLst>
      <p:ext uri="{BB962C8B-B14F-4D97-AF65-F5344CB8AC3E}">
        <p14:creationId xmlns:p14="http://schemas.microsoft.com/office/powerpoint/2010/main" val="1891292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833F7-C913-AC80-A0F6-976A1D7DC72F}"/>
              </a:ext>
            </a:extLst>
          </p:cNvPr>
          <p:cNvSpPr>
            <a:spLocks noGrp="1"/>
          </p:cNvSpPr>
          <p:nvPr>
            <p:ph type="title"/>
          </p:nvPr>
        </p:nvSpPr>
        <p:spPr/>
        <p:txBody>
          <a:bodyPr/>
          <a:lstStyle/>
          <a:p>
            <a:r>
              <a:rPr lang="en-US" dirty="0"/>
              <a:t>Missionary Societies</a:t>
            </a:r>
          </a:p>
        </p:txBody>
      </p:sp>
      <p:sp>
        <p:nvSpPr>
          <p:cNvPr id="3" name="Content Placeholder 2">
            <a:extLst>
              <a:ext uri="{FF2B5EF4-FFF2-40B4-BE49-F238E27FC236}">
                <a16:creationId xmlns:a16="http://schemas.microsoft.com/office/drawing/2014/main" id="{AFAEA5BD-A550-ECBB-16E2-22B9D1205EEC}"/>
              </a:ext>
            </a:extLst>
          </p:cNvPr>
          <p:cNvSpPr>
            <a:spLocks noGrp="1"/>
          </p:cNvSpPr>
          <p:nvPr>
            <p:ph idx="1"/>
          </p:nvPr>
        </p:nvSpPr>
        <p:spPr>
          <a:xfrm>
            <a:off x="0" y="1690687"/>
            <a:ext cx="6996818" cy="4650735"/>
          </a:xfrm>
        </p:spPr>
        <p:txBody>
          <a:bodyPr>
            <a:noAutofit/>
          </a:bodyPr>
          <a:lstStyle/>
          <a:p>
            <a:r>
              <a:rPr lang="en-US" sz="3200" dirty="0"/>
              <a:t>1792 – Baptist M.S.</a:t>
            </a:r>
          </a:p>
          <a:p>
            <a:r>
              <a:rPr lang="en-US" sz="3200" dirty="0"/>
              <a:t>1792 – General M.S. of Dublin, Ireland</a:t>
            </a:r>
          </a:p>
          <a:p>
            <a:r>
              <a:rPr lang="en-US" sz="3200" dirty="0"/>
              <a:t>1795 – London M.S., England</a:t>
            </a:r>
          </a:p>
          <a:p>
            <a:r>
              <a:rPr lang="en-US" sz="3200" dirty="0"/>
              <a:t>1796 – Mar. - Edinburgh M.S., later Scottish M.S.</a:t>
            </a:r>
          </a:p>
          <a:p>
            <a:r>
              <a:rPr lang="en-US" sz="3200" i="1" dirty="0">
                <a:effectLst/>
                <a:latin typeface="Calibri" panose="020F0502020204030204" pitchFamily="34" charset="0"/>
                <a:ea typeface="Calibri" panose="020F0502020204030204" pitchFamily="34" charset="0"/>
                <a:cs typeface="Times New Roman" panose="02020603050405020304" pitchFamily="18" charset="0"/>
              </a:rPr>
              <a:t>1796 – </a:t>
            </a:r>
            <a:r>
              <a:rPr lang="en-US" sz="3200" dirty="0">
                <a:effectLst/>
                <a:latin typeface="Calibri" panose="020F0502020204030204" pitchFamily="34" charset="0"/>
                <a:ea typeface="Calibri" panose="020F0502020204030204" pitchFamily="34" charset="0"/>
                <a:cs typeface="Times New Roman" panose="02020603050405020304" pitchFamily="18" charset="0"/>
              </a:rPr>
              <a:t>(Fall) </a:t>
            </a:r>
            <a:r>
              <a:rPr lang="en-US" sz="3200" i="1" dirty="0">
                <a:effectLst/>
                <a:latin typeface="Calibri" panose="020F0502020204030204" pitchFamily="34" charset="0"/>
                <a:ea typeface="Calibri" panose="020F0502020204030204" pitchFamily="34" charset="0"/>
                <a:cs typeface="Times New Roman" panose="02020603050405020304" pitchFamily="18" charset="0"/>
              </a:rPr>
              <a:t>The Society for Propagating Christian Knowledge</a:t>
            </a:r>
            <a:endParaRPr lang="en-US" sz="3200" dirty="0">
              <a:effectLst/>
            </a:endParaRPr>
          </a:p>
          <a:p>
            <a:r>
              <a:rPr lang="en-US" sz="3200" dirty="0"/>
              <a:t>1797 – Dec. - </a:t>
            </a:r>
            <a:r>
              <a:rPr lang="en-US" sz="3200" i="1" dirty="0"/>
              <a:t>The Society for Propagating The Gospel At Home</a:t>
            </a:r>
          </a:p>
          <a:p>
            <a:endParaRPr lang="en-US" sz="3200" dirty="0"/>
          </a:p>
        </p:txBody>
      </p:sp>
      <p:pic>
        <p:nvPicPr>
          <p:cNvPr id="5" name="Picture 4">
            <a:extLst>
              <a:ext uri="{FF2B5EF4-FFF2-40B4-BE49-F238E27FC236}">
                <a16:creationId xmlns:a16="http://schemas.microsoft.com/office/drawing/2014/main" id="{12CEF0F5-2FFD-81E5-545E-038A81735920}"/>
              </a:ext>
            </a:extLst>
          </p:cNvPr>
          <p:cNvPicPr>
            <a:picLocks noChangeAspect="1"/>
          </p:cNvPicPr>
          <p:nvPr/>
        </p:nvPicPr>
        <p:blipFill>
          <a:blip r:embed="rId2">
            <a:alphaModFix/>
          </a:blip>
          <a:stretch>
            <a:fillRect/>
          </a:stretch>
        </p:blipFill>
        <p:spPr>
          <a:xfrm>
            <a:off x="6996818" y="16833"/>
            <a:ext cx="5195182" cy="6858000"/>
          </a:xfrm>
          <a:prstGeom prst="rect">
            <a:avLst/>
          </a:prstGeom>
          <a:solidFill>
            <a:srgbClr val="FDF9D7"/>
          </a:solidFill>
        </p:spPr>
      </p:pic>
      <p:sp>
        <p:nvSpPr>
          <p:cNvPr id="6" name="Rectangle 5">
            <a:extLst>
              <a:ext uri="{FF2B5EF4-FFF2-40B4-BE49-F238E27FC236}">
                <a16:creationId xmlns:a16="http://schemas.microsoft.com/office/drawing/2014/main" id="{ECE35060-EF5E-FFE3-05D8-49D3CEE2ECC6}"/>
              </a:ext>
            </a:extLst>
          </p:cNvPr>
          <p:cNvSpPr/>
          <p:nvPr/>
        </p:nvSpPr>
        <p:spPr>
          <a:xfrm>
            <a:off x="7220873" y="16833"/>
            <a:ext cx="4668955" cy="6841167"/>
          </a:xfrm>
          <a:prstGeom prst="rect">
            <a:avLst/>
          </a:prstGeom>
          <a:solidFill>
            <a:srgbClr val="FFC000">
              <a:alpha val="918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0872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7BB2F-9D61-802E-01AB-DAAB0C77A2B6}"/>
              </a:ext>
            </a:extLst>
          </p:cNvPr>
          <p:cNvSpPr>
            <a:spLocks noGrp="1"/>
          </p:cNvSpPr>
          <p:nvPr>
            <p:ph type="title"/>
          </p:nvPr>
        </p:nvSpPr>
        <p:spPr/>
        <p:txBody>
          <a:bodyPr/>
          <a:lstStyle/>
          <a:p>
            <a:r>
              <a:rPr lang="en-US" dirty="0"/>
              <a:t>Letter To Presbytery  Dec. 1, 1798</a:t>
            </a:r>
          </a:p>
        </p:txBody>
      </p:sp>
      <p:pic>
        <p:nvPicPr>
          <p:cNvPr id="5" name="Content Placeholder 4">
            <a:extLst>
              <a:ext uri="{FF2B5EF4-FFF2-40B4-BE49-F238E27FC236}">
                <a16:creationId xmlns:a16="http://schemas.microsoft.com/office/drawing/2014/main" id="{AB6EE03F-B062-5EF6-35EF-8FB9AEB631F4}"/>
              </a:ext>
            </a:extLst>
          </p:cNvPr>
          <p:cNvPicPr>
            <a:picLocks noGrp="1" noChangeAspect="1"/>
          </p:cNvPicPr>
          <p:nvPr>
            <p:ph idx="1"/>
          </p:nvPr>
        </p:nvPicPr>
        <p:blipFill>
          <a:blip r:embed="rId2"/>
          <a:stretch>
            <a:fillRect/>
          </a:stretch>
        </p:blipFill>
        <p:spPr>
          <a:xfrm>
            <a:off x="4108854" y="1522521"/>
            <a:ext cx="6075669" cy="4854675"/>
          </a:xfrm>
        </p:spPr>
      </p:pic>
      <p:sp>
        <p:nvSpPr>
          <p:cNvPr id="6" name="TextBox 5">
            <a:extLst>
              <a:ext uri="{FF2B5EF4-FFF2-40B4-BE49-F238E27FC236}">
                <a16:creationId xmlns:a16="http://schemas.microsoft.com/office/drawing/2014/main" id="{8C08C031-9D76-2DD6-079B-3D1E9F36BA83}"/>
              </a:ext>
            </a:extLst>
          </p:cNvPr>
          <p:cNvSpPr txBox="1"/>
          <p:nvPr/>
        </p:nvSpPr>
        <p:spPr>
          <a:xfrm>
            <a:off x="1460465" y="5022720"/>
            <a:ext cx="2539194" cy="923330"/>
          </a:xfrm>
          <a:prstGeom prst="rect">
            <a:avLst/>
          </a:prstGeom>
          <a:noFill/>
        </p:spPr>
        <p:txBody>
          <a:bodyPr wrap="square" rtlCol="0">
            <a:spAutoFit/>
          </a:bodyPr>
          <a:lstStyle/>
          <a:p>
            <a:r>
              <a:rPr lang="en-US" dirty="0"/>
              <a:t>Memoir of </a:t>
            </a:r>
            <a:r>
              <a:rPr lang="en-US" dirty="0" err="1"/>
              <a:t>Greville</a:t>
            </a:r>
            <a:r>
              <a:rPr lang="en-US" dirty="0"/>
              <a:t> Ewing, J. J. Matheson, 1843, p. 177</a:t>
            </a:r>
          </a:p>
        </p:txBody>
      </p:sp>
    </p:spTree>
    <p:extLst>
      <p:ext uri="{BB962C8B-B14F-4D97-AF65-F5344CB8AC3E}">
        <p14:creationId xmlns:p14="http://schemas.microsoft.com/office/powerpoint/2010/main" val="2962745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B0AA9-D042-4EC4-249A-E238CF0773E5}"/>
              </a:ext>
            </a:extLst>
          </p:cNvPr>
          <p:cNvSpPr>
            <a:spLocks noGrp="1"/>
          </p:cNvSpPr>
          <p:nvPr>
            <p:ph type="title"/>
          </p:nvPr>
        </p:nvSpPr>
        <p:spPr>
          <a:xfrm>
            <a:off x="202599" y="101534"/>
            <a:ext cx="10775731" cy="1325563"/>
          </a:xfrm>
        </p:spPr>
        <p:txBody>
          <a:bodyPr/>
          <a:lstStyle/>
          <a:p>
            <a:r>
              <a:rPr lang="en-US" dirty="0"/>
              <a:t>Evangelical Society of Ulster, Ireland</a:t>
            </a:r>
          </a:p>
        </p:txBody>
      </p:sp>
      <p:sp>
        <p:nvSpPr>
          <p:cNvPr id="3" name="Content Placeholder 2">
            <a:extLst>
              <a:ext uri="{FF2B5EF4-FFF2-40B4-BE49-F238E27FC236}">
                <a16:creationId xmlns:a16="http://schemas.microsoft.com/office/drawing/2014/main" id="{00B98F26-A9FA-F461-03AB-4170F2862E48}"/>
              </a:ext>
            </a:extLst>
          </p:cNvPr>
          <p:cNvSpPr>
            <a:spLocks noGrp="1"/>
          </p:cNvSpPr>
          <p:nvPr>
            <p:ph idx="1"/>
          </p:nvPr>
        </p:nvSpPr>
        <p:spPr>
          <a:xfrm>
            <a:off x="4538421" y="1235453"/>
            <a:ext cx="5983116" cy="5372894"/>
          </a:xfrm>
        </p:spPr>
        <p:txBody>
          <a:bodyPr>
            <a:normAutofit/>
          </a:bodyPr>
          <a:lstStyle/>
          <a:p>
            <a:pPr marL="0" indent="0">
              <a:buNone/>
            </a:pPr>
            <a:r>
              <a:rPr lang="en-US" dirty="0"/>
              <a:t>“When Campbell came to </a:t>
            </a:r>
            <a:r>
              <a:rPr lang="en-US" dirty="0" err="1"/>
              <a:t>Ahorey</a:t>
            </a:r>
            <a:r>
              <a:rPr lang="en-US" dirty="0"/>
              <a:t>, the times were troublous, what with the (Irish) Rebellion in 1798, a large measure of spiritual apathy, and much desecration of the Lord's day. It was no wonder that serious-minded men began to take a hard look at things and try to make some efforts towards the promotion of spiritual life. This took the form of the establishing in Armagh city of the Ulster Evangelical Society on October 10, 1798.”</a:t>
            </a:r>
          </a:p>
          <a:p>
            <a:pPr marL="0" indent="0">
              <a:buNone/>
            </a:pPr>
            <a:r>
              <a:rPr lang="en-US" sz="1800" dirty="0"/>
              <a:t>-Thomas Campbell’s Ministry At </a:t>
            </a:r>
            <a:r>
              <a:rPr lang="en-US" sz="1800" dirty="0" err="1"/>
              <a:t>Ahorey</a:t>
            </a:r>
            <a:r>
              <a:rPr lang="en-US" sz="1800" dirty="0"/>
              <a:t>, Alfred Russell Scott, Restoration Quarterly, v.29, #4, 4</a:t>
            </a:r>
            <a:r>
              <a:rPr lang="en-US" sz="1800" baseline="30000" dirty="0"/>
              <a:t>th</a:t>
            </a:r>
            <a:r>
              <a:rPr lang="en-US" sz="1800" dirty="0"/>
              <a:t> Qtr., 1987, p.231.</a:t>
            </a:r>
          </a:p>
        </p:txBody>
      </p:sp>
      <p:pic>
        <p:nvPicPr>
          <p:cNvPr id="4" name="Picture 3" descr="A portrait of a person&#10;&#10;Description automatically generated">
            <a:extLst>
              <a:ext uri="{FF2B5EF4-FFF2-40B4-BE49-F238E27FC236}">
                <a16:creationId xmlns:a16="http://schemas.microsoft.com/office/drawing/2014/main" id="{FF2546E4-742C-C86A-0106-E012643FD99D}"/>
              </a:ext>
            </a:extLst>
          </p:cNvPr>
          <p:cNvPicPr>
            <a:picLocks noChangeAspect="1"/>
          </p:cNvPicPr>
          <p:nvPr/>
        </p:nvPicPr>
        <p:blipFill rotWithShape="1">
          <a:blip r:embed="rId2"/>
          <a:srcRect t="125" r="-1" b="33874"/>
          <a:stretch/>
        </p:blipFill>
        <p:spPr>
          <a:xfrm>
            <a:off x="202599" y="1601124"/>
            <a:ext cx="4800326" cy="4800340"/>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effectLst>
            <a:softEdge rad="1016000"/>
          </a:effectLst>
        </p:spPr>
      </p:pic>
      <p:sp>
        <p:nvSpPr>
          <p:cNvPr id="5" name="TextBox 4">
            <a:extLst>
              <a:ext uri="{FF2B5EF4-FFF2-40B4-BE49-F238E27FC236}">
                <a16:creationId xmlns:a16="http://schemas.microsoft.com/office/drawing/2014/main" id="{438C7CAA-4619-241E-C09E-D8AB8ADB2E1A}"/>
              </a:ext>
            </a:extLst>
          </p:cNvPr>
          <p:cNvSpPr txBox="1"/>
          <p:nvPr/>
        </p:nvSpPr>
        <p:spPr>
          <a:xfrm>
            <a:off x="1040524" y="6308209"/>
            <a:ext cx="2852576" cy="369332"/>
          </a:xfrm>
          <a:prstGeom prst="rect">
            <a:avLst/>
          </a:prstGeom>
          <a:noFill/>
        </p:spPr>
        <p:txBody>
          <a:bodyPr wrap="none" rtlCol="0">
            <a:spAutoFit/>
          </a:bodyPr>
          <a:lstStyle/>
          <a:p>
            <a:r>
              <a:rPr lang="en-US" dirty="0"/>
              <a:t>Thomas Campbell, Secretary</a:t>
            </a:r>
          </a:p>
        </p:txBody>
      </p:sp>
    </p:spTree>
    <p:extLst>
      <p:ext uri="{BB962C8B-B14F-4D97-AF65-F5344CB8AC3E}">
        <p14:creationId xmlns:p14="http://schemas.microsoft.com/office/powerpoint/2010/main" val="112483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A building with a hill in the background&#10;&#10;Description automatically generated">
            <a:extLst>
              <a:ext uri="{FF2B5EF4-FFF2-40B4-BE49-F238E27FC236}">
                <a16:creationId xmlns:a16="http://schemas.microsoft.com/office/drawing/2014/main" id="{D1EF8BF7-8BD4-D040-59CC-2AF476F6A461}"/>
              </a:ext>
            </a:extLst>
          </p:cNvPr>
          <p:cNvPicPr>
            <a:picLocks noGrp="1" noChangeAspect="1"/>
          </p:cNvPicPr>
          <p:nvPr>
            <p:ph idx="1"/>
          </p:nvPr>
        </p:nvPicPr>
        <p:blipFill>
          <a:blip r:embed="rId2"/>
          <a:stretch>
            <a:fillRect/>
          </a:stretch>
        </p:blipFill>
        <p:spPr>
          <a:xfrm>
            <a:off x="0" y="2506662"/>
            <a:ext cx="8761039" cy="4351338"/>
          </a:xfrm>
        </p:spPr>
      </p:pic>
      <p:sp>
        <p:nvSpPr>
          <p:cNvPr id="2" name="Title 1">
            <a:extLst>
              <a:ext uri="{FF2B5EF4-FFF2-40B4-BE49-F238E27FC236}">
                <a16:creationId xmlns:a16="http://schemas.microsoft.com/office/drawing/2014/main" id="{E82C14E4-AFF4-CA9B-1D43-C08914647B13}"/>
              </a:ext>
            </a:extLst>
          </p:cNvPr>
          <p:cNvSpPr>
            <a:spLocks noGrp="1"/>
          </p:cNvSpPr>
          <p:nvPr>
            <p:ph type="title"/>
          </p:nvPr>
        </p:nvSpPr>
        <p:spPr>
          <a:xfrm>
            <a:off x="298949" y="226660"/>
            <a:ext cx="5977523" cy="2146063"/>
          </a:xfrm>
        </p:spPr>
        <p:txBody>
          <a:bodyPr>
            <a:normAutofit/>
          </a:bodyPr>
          <a:lstStyle/>
          <a:p>
            <a:r>
              <a:rPr lang="en-US" dirty="0"/>
              <a:t>Society For Propagating The Gospel At Home Becomes A New Church</a:t>
            </a:r>
          </a:p>
        </p:txBody>
      </p:sp>
      <p:pic>
        <p:nvPicPr>
          <p:cNvPr id="15" name="Picture 14" descr="Aerial view of a building&#10;&#10;Description automatically generated">
            <a:extLst>
              <a:ext uri="{FF2B5EF4-FFF2-40B4-BE49-F238E27FC236}">
                <a16:creationId xmlns:a16="http://schemas.microsoft.com/office/drawing/2014/main" id="{C7693CDA-6E43-B353-09D1-FEC4A0394326}"/>
              </a:ext>
            </a:extLst>
          </p:cNvPr>
          <p:cNvPicPr>
            <a:picLocks noChangeAspect="1"/>
          </p:cNvPicPr>
          <p:nvPr/>
        </p:nvPicPr>
        <p:blipFill>
          <a:blip r:embed="rId3"/>
          <a:stretch>
            <a:fillRect/>
          </a:stretch>
        </p:blipFill>
        <p:spPr>
          <a:xfrm>
            <a:off x="8284951" y="14288"/>
            <a:ext cx="3907049" cy="3771900"/>
          </a:xfrm>
          <a:prstGeom prst="rect">
            <a:avLst/>
          </a:prstGeom>
        </p:spPr>
      </p:pic>
      <p:sp>
        <p:nvSpPr>
          <p:cNvPr id="17" name="TextBox 16">
            <a:extLst>
              <a:ext uri="{FF2B5EF4-FFF2-40B4-BE49-F238E27FC236}">
                <a16:creationId xmlns:a16="http://schemas.microsoft.com/office/drawing/2014/main" id="{DC9FC84B-4460-4CE2-F721-80FAF32F0D51}"/>
              </a:ext>
            </a:extLst>
          </p:cNvPr>
          <p:cNvSpPr txBox="1"/>
          <p:nvPr/>
        </p:nvSpPr>
        <p:spPr>
          <a:xfrm rot="21386919">
            <a:off x="2058000" y="5258616"/>
            <a:ext cx="1819803" cy="369332"/>
          </a:xfrm>
          <a:prstGeom prst="rect">
            <a:avLst/>
          </a:prstGeom>
          <a:noFill/>
        </p:spPr>
        <p:txBody>
          <a:bodyPr wrap="square" rtlCol="0">
            <a:spAutoFit/>
          </a:bodyPr>
          <a:lstStyle/>
          <a:p>
            <a:r>
              <a:rPr lang="en-US" dirty="0">
                <a:solidFill>
                  <a:schemeClr val="bg1"/>
                </a:solidFill>
              </a:rPr>
              <a:t>Circus Tabernacle</a:t>
            </a:r>
          </a:p>
        </p:txBody>
      </p:sp>
      <p:pic>
        <p:nvPicPr>
          <p:cNvPr id="19" name="Picture 18" descr="A building with a clock on it&#10;&#10;Description automatically generated">
            <a:extLst>
              <a:ext uri="{FF2B5EF4-FFF2-40B4-BE49-F238E27FC236}">
                <a16:creationId xmlns:a16="http://schemas.microsoft.com/office/drawing/2014/main" id="{CC105BB0-540D-87B8-D4FB-632E929C9070}"/>
              </a:ext>
            </a:extLst>
          </p:cNvPr>
          <p:cNvPicPr>
            <a:picLocks noChangeAspect="1"/>
          </p:cNvPicPr>
          <p:nvPr/>
        </p:nvPicPr>
        <p:blipFill>
          <a:blip r:embed="rId4"/>
          <a:stretch>
            <a:fillRect/>
          </a:stretch>
        </p:blipFill>
        <p:spPr>
          <a:xfrm>
            <a:off x="8284950" y="3475785"/>
            <a:ext cx="3907049" cy="3367927"/>
          </a:xfrm>
          <a:prstGeom prst="rect">
            <a:avLst/>
          </a:prstGeom>
        </p:spPr>
      </p:pic>
      <p:sp>
        <p:nvSpPr>
          <p:cNvPr id="23" name="TextBox 22">
            <a:extLst>
              <a:ext uri="{FF2B5EF4-FFF2-40B4-BE49-F238E27FC236}">
                <a16:creationId xmlns:a16="http://schemas.microsoft.com/office/drawing/2014/main" id="{3B8A7CCD-3FE3-9133-AA7C-B246CBA89E45}"/>
              </a:ext>
            </a:extLst>
          </p:cNvPr>
          <p:cNvSpPr txBox="1"/>
          <p:nvPr/>
        </p:nvSpPr>
        <p:spPr>
          <a:xfrm>
            <a:off x="4224338" y="1984891"/>
            <a:ext cx="1871662" cy="2143125"/>
          </a:xfrm>
          <a:prstGeom prst="rect">
            <a:avLst/>
          </a:prstGeom>
          <a:noFill/>
        </p:spPr>
        <p:txBody>
          <a:bodyPr wrap="square" rtlCol="0">
            <a:spAutoFit/>
          </a:bodyPr>
          <a:lstStyle/>
          <a:p>
            <a:endParaRPr lang="en-US" dirty="0"/>
          </a:p>
        </p:txBody>
      </p:sp>
      <p:cxnSp>
        <p:nvCxnSpPr>
          <p:cNvPr id="21" name="Straight Arrow Connector 20">
            <a:extLst>
              <a:ext uri="{FF2B5EF4-FFF2-40B4-BE49-F238E27FC236}">
                <a16:creationId xmlns:a16="http://schemas.microsoft.com/office/drawing/2014/main" id="{0F592D97-6E79-7595-0B67-24753591CFA9}"/>
              </a:ext>
            </a:extLst>
          </p:cNvPr>
          <p:cNvCxnSpPr>
            <a:cxnSpLocks/>
            <a:stCxn id="16" idx="3"/>
          </p:cNvCxnSpPr>
          <p:nvPr/>
        </p:nvCxnSpPr>
        <p:spPr>
          <a:xfrm>
            <a:off x="6403181" y="4938434"/>
            <a:ext cx="2829994" cy="221314"/>
          </a:xfrm>
          <a:prstGeom prst="straightConnector1">
            <a:avLst/>
          </a:prstGeom>
          <a:ln w="104775">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8F3E96D-9310-57AC-F78A-6FACDDF66CAF}"/>
              </a:ext>
            </a:extLst>
          </p:cNvPr>
          <p:cNvSpPr txBox="1"/>
          <p:nvPr/>
        </p:nvSpPr>
        <p:spPr>
          <a:xfrm>
            <a:off x="4583378" y="4753768"/>
            <a:ext cx="1819803" cy="369332"/>
          </a:xfrm>
          <a:prstGeom prst="rect">
            <a:avLst/>
          </a:prstGeom>
          <a:noFill/>
        </p:spPr>
        <p:txBody>
          <a:bodyPr wrap="square" rtlCol="0">
            <a:spAutoFit/>
          </a:bodyPr>
          <a:lstStyle/>
          <a:p>
            <a:r>
              <a:rPr lang="en-US" dirty="0">
                <a:solidFill>
                  <a:schemeClr val="bg1"/>
                </a:solidFill>
              </a:rPr>
              <a:t>Lady </a:t>
            </a:r>
            <a:r>
              <a:rPr lang="en-US" dirty="0" err="1">
                <a:solidFill>
                  <a:schemeClr val="bg1"/>
                </a:solidFill>
              </a:rPr>
              <a:t>Glenorchy’s</a:t>
            </a:r>
            <a:endParaRPr lang="en-US" dirty="0">
              <a:solidFill>
                <a:schemeClr val="bg1"/>
              </a:solidFill>
            </a:endParaRPr>
          </a:p>
        </p:txBody>
      </p:sp>
      <p:sp>
        <p:nvSpPr>
          <p:cNvPr id="25" name="TextBox 24">
            <a:extLst>
              <a:ext uri="{FF2B5EF4-FFF2-40B4-BE49-F238E27FC236}">
                <a16:creationId xmlns:a16="http://schemas.microsoft.com/office/drawing/2014/main" id="{0A30CB2E-2311-30B9-ABF3-8D78A8EC2AAC}"/>
              </a:ext>
            </a:extLst>
          </p:cNvPr>
          <p:cNvSpPr txBox="1"/>
          <p:nvPr/>
        </p:nvSpPr>
        <p:spPr>
          <a:xfrm rot="2546551">
            <a:off x="9972002" y="591343"/>
            <a:ext cx="1819803" cy="369332"/>
          </a:xfrm>
          <a:prstGeom prst="rect">
            <a:avLst/>
          </a:prstGeom>
          <a:noFill/>
        </p:spPr>
        <p:txBody>
          <a:bodyPr wrap="square" rtlCol="0">
            <a:spAutoFit/>
          </a:bodyPr>
          <a:lstStyle/>
          <a:p>
            <a:r>
              <a:rPr lang="en-US" dirty="0">
                <a:solidFill>
                  <a:schemeClr val="bg1"/>
                </a:solidFill>
              </a:rPr>
              <a:t>Lady </a:t>
            </a:r>
            <a:r>
              <a:rPr lang="en-US" dirty="0" err="1">
                <a:solidFill>
                  <a:schemeClr val="bg1"/>
                </a:solidFill>
              </a:rPr>
              <a:t>Glenorchy’s</a:t>
            </a:r>
            <a:endParaRPr lang="en-US" dirty="0">
              <a:solidFill>
                <a:schemeClr val="bg1"/>
              </a:solidFill>
            </a:endParaRPr>
          </a:p>
        </p:txBody>
      </p:sp>
      <p:sp>
        <p:nvSpPr>
          <p:cNvPr id="26" name="TextBox 25">
            <a:extLst>
              <a:ext uri="{FF2B5EF4-FFF2-40B4-BE49-F238E27FC236}">
                <a16:creationId xmlns:a16="http://schemas.microsoft.com/office/drawing/2014/main" id="{EF48C70C-3DFD-E998-5CE2-9F06FD2EF386}"/>
              </a:ext>
            </a:extLst>
          </p:cNvPr>
          <p:cNvSpPr txBox="1"/>
          <p:nvPr/>
        </p:nvSpPr>
        <p:spPr>
          <a:xfrm rot="3000289">
            <a:off x="8811226" y="1367883"/>
            <a:ext cx="1819803" cy="369332"/>
          </a:xfrm>
          <a:prstGeom prst="rect">
            <a:avLst/>
          </a:prstGeom>
          <a:noFill/>
        </p:spPr>
        <p:txBody>
          <a:bodyPr wrap="square" rtlCol="0">
            <a:spAutoFit/>
          </a:bodyPr>
          <a:lstStyle/>
          <a:p>
            <a:r>
              <a:rPr lang="en-US" dirty="0">
                <a:solidFill>
                  <a:schemeClr val="bg1"/>
                </a:solidFill>
              </a:rPr>
              <a:t>Circus Tabernacle</a:t>
            </a:r>
          </a:p>
        </p:txBody>
      </p:sp>
      <p:sp>
        <p:nvSpPr>
          <p:cNvPr id="27" name="TextBox 26">
            <a:extLst>
              <a:ext uri="{FF2B5EF4-FFF2-40B4-BE49-F238E27FC236}">
                <a16:creationId xmlns:a16="http://schemas.microsoft.com/office/drawing/2014/main" id="{C1C35F05-AF52-C49D-5DE0-92762D94BDC4}"/>
              </a:ext>
            </a:extLst>
          </p:cNvPr>
          <p:cNvSpPr txBox="1"/>
          <p:nvPr/>
        </p:nvSpPr>
        <p:spPr>
          <a:xfrm>
            <a:off x="5018881" y="2995651"/>
            <a:ext cx="1819803" cy="369332"/>
          </a:xfrm>
          <a:prstGeom prst="rect">
            <a:avLst/>
          </a:prstGeom>
          <a:noFill/>
        </p:spPr>
        <p:txBody>
          <a:bodyPr wrap="square" rtlCol="0">
            <a:spAutoFit/>
          </a:bodyPr>
          <a:lstStyle/>
          <a:p>
            <a:r>
              <a:rPr lang="en-US" dirty="0" err="1">
                <a:solidFill>
                  <a:schemeClr val="bg1"/>
                </a:solidFill>
              </a:rPr>
              <a:t>Calton</a:t>
            </a:r>
            <a:r>
              <a:rPr lang="en-US" dirty="0">
                <a:solidFill>
                  <a:schemeClr val="bg1"/>
                </a:solidFill>
              </a:rPr>
              <a:t> Hill</a:t>
            </a:r>
          </a:p>
        </p:txBody>
      </p:sp>
      <p:sp>
        <p:nvSpPr>
          <p:cNvPr id="29" name="Rectangle 28">
            <a:extLst>
              <a:ext uri="{FF2B5EF4-FFF2-40B4-BE49-F238E27FC236}">
                <a16:creationId xmlns:a16="http://schemas.microsoft.com/office/drawing/2014/main" id="{F23E0CD5-66D3-2D71-DA13-F9174C2395F8}"/>
              </a:ext>
            </a:extLst>
          </p:cNvPr>
          <p:cNvSpPr/>
          <p:nvPr/>
        </p:nvSpPr>
        <p:spPr>
          <a:xfrm>
            <a:off x="4531519" y="4128016"/>
            <a:ext cx="1871662" cy="2001322"/>
          </a:xfrm>
          <a:prstGeom prst="rect">
            <a:avLst/>
          </a:prstGeom>
          <a:no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7A6675D-258A-80E7-F4E3-A4337E549620}"/>
              </a:ext>
            </a:extLst>
          </p:cNvPr>
          <p:cNvSpPr txBox="1"/>
          <p:nvPr/>
        </p:nvSpPr>
        <p:spPr>
          <a:xfrm>
            <a:off x="7730149" y="6665089"/>
            <a:ext cx="1109599" cy="200055"/>
          </a:xfrm>
          <a:prstGeom prst="rect">
            <a:avLst/>
          </a:prstGeom>
          <a:noFill/>
        </p:spPr>
        <p:txBody>
          <a:bodyPr wrap="none" rtlCol="0">
            <a:spAutoFit/>
          </a:bodyPr>
          <a:lstStyle/>
          <a:p>
            <a:r>
              <a:rPr lang="en-US" sz="700" dirty="0">
                <a:solidFill>
                  <a:schemeClr val="bg1"/>
                </a:solidFill>
              </a:rPr>
              <a:t>https://</a:t>
            </a:r>
            <a:r>
              <a:rPr lang="en-US" sz="700" dirty="0" err="1">
                <a:solidFill>
                  <a:schemeClr val="bg1"/>
                </a:solidFill>
              </a:rPr>
              <a:t>www.google.com</a:t>
            </a:r>
            <a:endParaRPr lang="en-US" sz="700" dirty="0">
              <a:solidFill>
                <a:schemeClr val="bg1"/>
              </a:solidFill>
            </a:endParaRPr>
          </a:p>
        </p:txBody>
      </p:sp>
    </p:spTree>
    <p:extLst>
      <p:ext uri="{BB962C8B-B14F-4D97-AF65-F5344CB8AC3E}">
        <p14:creationId xmlns:p14="http://schemas.microsoft.com/office/powerpoint/2010/main" val="2279444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3385</TotalTime>
  <Words>1087</Words>
  <Application>Microsoft Macintosh PowerPoint</Application>
  <PresentationFormat>Widescreen</PresentationFormat>
  <Paragraphs>95</Paragraphs>
  <Slides>23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Sitka Banner</vt:lpstr>
      <vt:lpstr>Tahoma</vt:lpstr>
      <vt:lpstr>Trattatello</vt:lpstr>
      <vt:lpstr>Office Theme</vt:lpstr>
      <vt:lpstr>The Restoration in Scotland, and the Role of Greville Ewing</vt:lpstr>
      <vt:lpstr>1st Religious Awakening In America – 1730s-40s</vt:lpstr>
      <vt:lpstr>From Greyfriars to Lady Glenorchy’s Chapel</vt:lpstr>
      <vt:lpstr>Robert &amp; James Haldane of  Airthrey, Stirling, Scotland</vt:lpstr>
      <vt:lpstr>The Tabernacle Church, est. 1799 - Circus At Edinburgh, Scotland</vt:lpstr>
      <vt:lpstr>Missionary Societies</vt:lpstr>
      <vt:lpstr>Letter To Presbytery  Dec. 1, 1798</vt:lpstr>
      <vt:lpstr>Evangelical Society of Ulster, Ireland</vt:lpstr>
      <vt:lpstr>Society For Propagating The Gospel At Home Becomes A New Church</vt:lpstr>
      <vt:lpstr>Greville Ewing – Chief Architect Of The Congregational Movement – Jan. 1799</vt:lpstr>
      <vt:lpstr>June, 1799 – G.E. to Glasgow</vt:lpstr>
      <vt:lpstr>A new church was planted in Glasgow – Summer 1799</vt:lpstr>
      <vt:lpstr>PowerPoint Presentation</vt:lpstr>
      <vt:lpstr>The Writings</vt:lpstr>
      <vt:lpstr>The Writings</vt:lpstr>
      <vt:lpstr>Divisions Arise 1807-1809</vt:lpstr>
      <vt:lpstr>Divisions Arise 1807-1809</vt:lpstr>
      <vt:lpstr>A Welcome Home At Carlton Place</vt:lpstr>
      <vt:lpstr>A Welcome Home At Carlton Place</vt:lpstr>
      <vt:lpstr>A Welcome Home At Carlton Place</vt:lpstr>
      <vt:lpstr>Publications of Greville Ewing</vt:lpstr>
      <vt:lpstr>Greville Ewing died August 2, 1841</vt:lpstr>
      <vt:lpstr>See This And More:    TheRestorationMovement.com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Restoration in Scotland, and the Role of Greville Ewing</dc:title>
  <dc:creator>Scott Harp</dc:creator>
  <cp:lastModifiedBy>Scott Harp</cp:lastModifiedBy>
  <cp:revision>23</cp:revision>
  <cp:lastPrinted>2023-10-20T14:59:11Z</cp:lastPrinted>
  <dcterms:created xsi:type="dcterms:W3CDTF">2023-08-10T12:43:59Z</dcterms:created>
  <dcterms:modified xsi:type="dcterms:W3CDTF">2023-10-21T16:37:31Z</dcterms:modified>
</cp:coreProperties>
</file>