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4"/>
  </p:notesMasterIdLst>
  <p:sldIdLst>
    <p:sldId id="349" r:id="rId2"/>
    <p:sldId id="265" r:id="rId3"/>
    <p:sldId id="369" r:id="rId4"/>
    <p:sldId id="350" r:id="rId5"/>
    <p:sldId id="370" r:id="rId6"/>
    <p:sldId id="351" r:id="rId7"/>
    <p:sldId id="366" r:id="rId8"/>
    <p:sldId id="352" r:id="rId9"/>
    <p:sldId id="371" r:id="rId10"/>
    <p:sldId id="353" r:id="rId11"/>
    <p:sldId id="325" r:id="rId12"/>
    <p:sldId id="343" r:id="rId13"/>
    <p:sldId id="354" r:id="rId14"/>
    <p:sldId id="362" r:id="rId15"/>
    <p:sldId id="363" r:id="rId16"/>
    <p:sldId id="365" r:id="rId17"/>
    <p:sldId id="367" r:id="rId18"/>
    <p:sldId id="355" r:id="rId19"/>
    <p:sldId id="356" r:id="rId20"/>
    <p:sldId id="357" r:id="rId21"/>
    <p:sldId id="358" r:id="rId22"/>
    <p:sldId id="359" r:id="rId23"/>
    <p:sldId id="360" r:id="rId24"/>
    <p:sldId id="344" r:id="rId25"/>
    <p:sldId id="345" r:id="rId26"/>
    <p:sldId id="346" r:id="rId27"/>
    <p:sldId id="347" r:id="rId28"/>
    <p:sldId id="326" r:id="rId29"/>
    <p:sldId id="327" r:id="rId30"/>
    <p:sldId id="257" r:id="rId31"/>
    <p:sldId id="256" r:id="rId32"/>
    <p:sldId id="314" r:id="rId33"/>
    <p:sldId id="323" r:id="rId34"/>
    <p:sldId id="315" r:id="rId35"/>
    <p:sldId id="322" r:id="rId36"/>
    <p:sldId id="318" r:id="rId37"/>
    <p:sldId id="319" r:id="rId38"/>
    <p:sldId id="324" r:id="rId39"/>
    <p:sldId id="316" r:id="rId40"/>
    <p:sldId id="317" r:id="rId41"/>
    <p:sldId id="320" r:id="rId42"/>
    <p:sldId id="321" r:id="rId43"/>
    <p:sldId id="298" r:id="rId44"/>
    <p:sldId id="299" r:id="rId45"/>
    <p:sldId id="288" r:id="rId46"/>
    <p:sldId id="300" r:id="rId47"/>
    <p:sldId id="286" r:id="rId48"/>
    <p:sldId id="289" r:id="rId49"/>
    <p:sldId id="301" r:id="rId50"/>
    <p:sldId id="302" r:id="rId51"/>
    <p:sldId id="303" r:id="rId52"/>
    <p:sldId id="372" r:id="rId53"/>
    <p:sldId id="373" r:id="rId54"/>
    <p:sldId id="258" r:id="rId55"/>
    <p:sldId id="275" r:id="rId56"/>
    <p:sldId id="259" r:id="rId57"/>
    <p:sldId id="374" r:id="rId58"/>
    <p:sldId id="260" r:id="rId59"/>
    <p:sldId id="261" r:id="rId60"/>
    <p:sldId id="263" r:id="rId61"/>
    <p:sldId id="375" r:id="rId62"/>
    <p:sldId id="266" r:id="rId63"/>
    <p:sldId id="284" r:id="rId64"/>
    <p:sldId id="267" r:id="rId65"/>
    <p:sldId id="276" r:id="rId66"/>
    <p:sldId id="277" r:id="rId67"/>
    <p:sldId id="278" r:id="rId68"/>
    <p:sldId id="280" r:id="rId69"/>
    <p:sldId id="281" r:id="rId70"/>
    <p:sldId id="290" r:id="rId71"/>
    <p:sldId id="291" r:id="rId72"/>
    <p:sldId id="376" r:id="rId73"/>
    <p:sldId id="377" r:id="rId74"/>
    <p:sldId id="283" r:id="rId75"/>
    <p:sldId id="293" r:id="rId76"/>
    <p:sldId id="378" r:id="rId77"/>
    <p:sldId id="368" r:id="rId78"/>
    <p:sldId id="379" r:id="rId79"/>
    <p:sldId id="380" r:id="rId80"/>
    <p:sldId id="384" r:id="rId81"/>
    <p:sldId id="385" r:id="rId82"/>
    <p:sldId id="381" r:id="rId83"/>
    <p:sldId id="382" r:id="rId84"/>
    <p:sldId id="383" r:id="rId85"/>
    <p:sldId id="304" r:id="rId86"/>
    <p:sldId id="305" r:id="rId87"/>
    <p:sldId id="306" r:id="rId88"/>
    <p:sldId id="307" r:id="rId89"/>
    <p:sldId id="308" r:id="rId90"/>
    <p:sldId id="309" r:id="rId91"/>
    <p:sldId id="310" r:id="rId92"/>
    <p:sldId id="311" r:id="rId93"/>
    <p:sldId id="312" r:id="rId94"/>
    <p:sldId id="313" r:id="rId95"/>
    <p:sldId id="329" r:id="rId96"/>
    <p:sldId id="330" r:id="rId97"/>
    <p:sldId id="331" r:id="rId98"/>
    <p:sldId id="332" r:id="rId99"/>
    <p:sldId id="333" r:id="rId100"/>
    <p:sldId id="334" r:id="rId101"/>
    <p:sldId id="335" r:id="rId102"/>
    <p:sldId id="336"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5" d="100"/>
          <a:sy n="75" d="100"/>
        </p:scale>
        <p:origin x="902"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6181C-E459-46C3-B51C-B440174F3FD8}"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1A821-D72F-4026-B5BC-41AEA5E45037}" type="slidenum">
              <a:rPr lang="en-US" smtClean="0"/>
              <a:t>‹#›</a:t>
            </a:fld>
            <a:endParaRPr lang="en-US"/>
          </a:p>
        </p:txBody>
      </p:sp>
    </p:spTree>
    <p:extLst>
      <p:ext uri="{BB962C8B-B14F-4D97-AF65-F5344CB8AC3E}">
        <p14:creationId xmlns:p14="http://schemas.microsoft.com/office/powerpoint/2010/main" val="404072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0167E458-21D2-4997-8D44-50DD4D033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2FBCCC-02E0-481F-B619-17BC9926C106}" type="slidenum">
              <a:rPr lang="en-US" altLang="en-US"/>
              <a:pPr>
                <a:spcBef>
                  <a:spcPct val="0"/>
                </a:spcBef>
              </a:pPr>
              <a:t>43</a:t>
            </a:fld>
            <a:endParaRPr lang="en-US" altLang="en-US"/>
          </a:p>
        </p:txBody>
      </p:sp>
      <p:sp>
        <p:nvSpPr>
          <p:cNvPr id="119811" name="Rectangle 2">
            <a:extLst>
              <a:ext uri="{FF2B5EF4-FFF2-40B4-BE49-F238E27FC236}">
                <a16:creationId xmlns:a16="http://schemas.microsoft.com/office/drawing/2014/main" id="{D8B18B15-8499-4955-8048-D57963ABA2AD}"/>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2C3A5EDE-EE61-490A-AEAE-4A3FF7F4FF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28B1AD8D-4568-0BF0-3BB1-C0025A03A0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19D7D5-2C44-4A52-A801-80F728A5443E}" type="slidenum">
              <a:rPr lang="en-US" altLang="en-US"/>
              <a:pPr/>
              <a:t>82</a:t>
            </a:fld>
            <a:endParaRPr lang="en-US" altLang="en-US"/>
          </a:p>
        </p:txBody>
      </p:sp>
      <p:sp>
        <p:nvSpPr>
          <p:cNvPr id="237571" name="Rectangle 2">
            <a:extLst>
              <a:ext uri="{FF2B5EF4-FFF2-40B4-BE49-F238E27FC236}">
                <a16:creationId xmlns:a16="http://schemas.microsoft.com/office/drawing/2014/main" id="{045E976E-FA0A-DA50-E62E-CD95F77FDB49}"/>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AB803E61-ABEE-EA9D-85F8-05312EAB9D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24398ECD-93C8-6656-31B4-86ED90ECD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882B61-4167-47C5-976C-988C2819A246}" type="slidenum">
              <a:rPr lang="en-US" altLang="en-US"/>
              <a:pPr/>
              <a:t>83</a:t>
            </a:fld>
            <a:endParaRPr lang="en-US" altLang="en-US"/>
          </a:p>
        </p:txBody>
      </p:sp>
      <p:sp>
        <p:nvSpPr>
          <p:cNvPr id="239619" name="Rectangle 2">
            <a:extLst>
              <a:ext uri="{FF2B5EF4-FFF2-40B4-BE49-F238E27FC236}">
                <a16:creationId xmlns:a16="http://schemas.microsoft.com/office/drawing/2014/main" id="{D23F15BB-1765-BF7D-77F3-95173F539970}"/>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682A2455-F62B-6687-40C8-BCBE2538F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7A67FF48-C362-FE81-A0AC-3932A19F5F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297CAE-74B2-4883-BA33-1C13AB0A49AC}" type="slidenum">
              <a:rPr lang="en-US" altLang="en-US"/>
              <a:pPr/>
              <a:t>84</a:t>
            </a:fld>
            <a:endParaRPr lang="en-US" altLang="en-US"/>
          </a:p>
        </p:txBody>
      </p:sp>
      <p:sp>
        <p:nvSpPr>
          <p:cNvPr id="241667" name="Rectangle 2">
            <a:extLst>
              <a:ext uri="{FF2B5EF4-FFF2-40B4-BE49-F238E27FC236}">
                <a16:creationId xmlns:a16="http://schemas.microsoft.com/office/drawing/2014/main" id="{2F688A15-7E85-45E8-F3B0-C28F2774F8FD}"/>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1077D6F6-E2B1-44E0-1D99-BF16D0E57E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99FB7844-B886-4015-AF33-6AD262C20C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8A50CA-97E5-4DAE-9CC3-DAD752D110B0}" type="slidenum">
              <a:rPr lang="en-US" altLang="en-US"/>
              <a:pPr>
                <a:spcBef>
                  <a:spcPct val="0"/>
                </a:spcBef>
              </a:pPr>
              <a:t>44</a:t>
            </a:fld>
            <a:endParaRPr lang="en-US" altLang="en-US"/>
          </a:p>
        </p:txBody>
      </p:sp>
      <p:sp>
        <p:nvSpPr>
          <p:cNvPr id="121859" name="Rectangle 2">
            <a:extLst>
              <a:ext uri="{FF2B5EF4-FFF2-40B4-BE49-F238E27FC236}">
                <a16:creationId xmlns:a16="http://schemas.microsoft.com/office/drawing/2014/main" id="{98140A46-F5AD-41AB-A118-E0372F0B56C7}"/>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8F7BC52F-62F8-494D-B967-05E54CFAD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A4C343C3-625F-4FF6-B967-4477A31D31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150183-A07C-4CAF-B742-72AF083B2850}" type="slidenum">
              <a:rPr lang="en-US" altLang="en-US"/>
              <a:pPr>
                <a:spcBef>
                  <a:spcPct val="0"/>
                </a:spcBef>
              </a:pPr>
              <a:t>49</a:t>
            </a:fld>
            <a:endParaRPr lang="en-US" altLang="en-US"/>
          </a:p>
        </p:txBody>
      </p:sp>
      <p:sp>
        <p:nvSpPr>
          <p:cNvPr id="123907" name="Rectangle 2">
            <a:extLst>
              <a:ext uri="{FF2B5EF4-FFF2-40B4-BE49-F238E27FC236}">
                <a16:creationId xmlns:a16="http://schemas.microsoft.com/office/drawing/2014/main" id="{7D61BE0A-8892-4112-A294-3A31A5535EBF}"/>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EE36017F-86A4-497C-8B17-9E3969A74B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AD825D30-9837-24F6-D62A-E25913576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3FC5ED-C380-410C-9944-57EAEE580DA9}" type="slidenum">
              <a:rPr lang="en-US" altLang="en-US"/>
              <a:pPr/>
              <a:t>76</a:t>
            </a:fld>
            <a:endParaRPr lang="en-US" altLang="en-US"/>
          </a:p>
        </p:txBody>
      </p:sp>
      <p:sp>
        <p:nvSpPr>
          <p:cNvPr id="229379" name="Rectangle 2">
            <a:extLst>
              <a:ext uri="{FF2B5EF4-FFF2-40B4-BE49-F238E27FC236}">
                <a16:creationId xmlns:a16="http://schemas.microsoft.com/office/drawing/2014/main" id="{8602D6FF-C383-75F8-E4FE-2EAECB4C333F}"/>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4E7282F5-00CD-F978-4419-C870824FBD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AF3C2327-0EF6-9842-EAE9-43A6A01AA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8F4FF0-7B85-4550-A356-D327F4301F3C}" type="slidenum">
              <a:rPr lang="en-US" altLang="en-US"/>
              <a:pPr/>
              <a:t>77</a:t>
            </a:fld>
            <a:endParaRPr lang="en-US" altLang="en-US"/>
          </a:p>
        </p:txBody>
      </p:sp>
      <p:sp>
        <p:nvSpPr>
          <p:cNvPr id="231427" name="Rectangle 2">
            <a:extLst>
              <a:ext uri="{FF2B5EF4-FFF2-40B4-BE49-F238E27FC236}">
                <a16:creationId xmlns:a16="http://schemas.microsoft.com/office/drawing/2014/main" id="{56B79219-F580-BF8E-09B0-AC7A41A8A0F2}"/>
              </a:ext>
            </a:extLst>
          </p:cNvPr>
          <p:cNvSpPr>
            <a:spLocks noGrp="1" noRot="1" noChangeAspect="1" noChangeArrowheads="1" noTextEdit="1"/>
          </p:cNvSpPr>
          <p:nvPr>
            <p:ph type="sldImg"/>
          </p:nvPr>
        </p:nvSpPr>
        <p:spPr>
          <a:ln/>
        </p:spPr>
      </p:sp>
      <p:sp>
        <p:nvSpPr>
          <p:cNvPr id="231428" name="Rectangle 3">
            <a:extLst>
              <a:ext uri="{FF2B5EF4-FFF2-40B4-BE49-F238E27FC236}">
                <a16:creationId xmlns:a16="http://schemas.microsoft.com/office/drawing/2014/main" id="{A53A5F22-C89C-B4EC-1374-199E251EC9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566977D0-12A4-C9AB-82E4-9ABA1FBE23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5263D0-74FE-47CE-8A9E-095757588963}" type="slidenum">
              <a:rPr lang="en-US" altLang="en-US"/>
              <a:pPr/>
              <a:t>78</a:t>
            </a:fld>
            <a:endParaRPr lang="en-US" altLang="en-US"/>
          </a:p>
        </p:txBody>
      </p:sp>
      <p:sp>
        <p:nvSpPr>
          <p:cNvPr id="233475" name="Rectangle 2">
            <a:extLst>
              <a:ext uri="{FF2B5EF4-FFF2-40B4-BE49-F238E27FC236}">
                <a16:creationId xmlns:a16="http://schemas.microsoft.com/office/drawing/2014/main" id="{9BAB00AC-34C7-814A-E400-0A83E8725E91}"/>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0BFE1803-A57B-7D62-B5DA-BC32F6FF97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AAE10FBD-6698-6416-0641-38F020E169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1405DB-426C-465C-9975-02BEA2529C39}" type="slidenum">
              <a:rPr lang="en-US" altLang="en-US"/>
              <a:pPr/>
              <a:t>79</a:t>
            </a:fld>
            <a:endParaRPr lang="en-US" altLang="en-US"/>
          </a:p>
        </p:txBody>
      </p:sp>
      <p:sp>
        <p:nvSpPr>
          <p:cNvPr id="235523" name="Rectangle 2">
            <a:extLst>
              <a:ext uri="{FF2B5EF4-FFF2-40B4-BE49-F238E27FC236}">
                <a16:creationId xmlns:a16="http://schemas.microsoft.com/office/drawing/2014/main" id="{11BB8699-1C49-85F7-7E77-5BF43A9109FF}"/>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96E68C6E-5BF8-2CAA-643A-36215993A4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9114D1D6-2830-7D90-BEC5-555AFE2B61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81121F-2E54-43E4-A093-5051E7F83E19}" type="slidenum">
              <a:rPr lang="en-US" altLang="en-US"/>
              <a:pPr/>
              <a:t>80</a:t>
            </a:fld>
            <a:endParaRPr lang="en-US" altLang="en-US"/>
          </a:p>
        </p:txBody>
      </p:sp>
      <p:sp>
        <p:nvSpPr>
          <p:cNvPr id="243715" name="Rectangle 2">
            <a:extLst>
              <a:ext uri="{FF2B5EF4-FFF2-40B4-BE49-F238E27FC236}">
                <a16:creationId xmlns:a16="http://schemas.microsoft.com/office/drawing/2014/main" id="{A5C28D34-05AE-8A34-B249-16F6DB54C39F}"/>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B279E039-A614-A877-4E82-2B3146A76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507DCD9F-0E66-9F5F-67C3-337B5DF118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0A69EC-0D7C-4833-A438-535A71F2A69F}" type="slidenum">
              <a:rPr lang="en-US" altLang="en-US"/>
              <a:pPr/>
              <a:t>81</a:t>
            </a:fld>
            <a:endParaRPr lang="en-US" altLang="en-US"/>
          </a:p>
        </p:txBody>
      </p:sp>
      <p:sp>
        <p:nvSpPr>
          <p:cNvPr id="245763" name="Rectangle 2">
            <a:extLst>
              <a:ext uri="{FF2B5EF4-FFF2-40B4-BE49-F238E27FC236}">
                <a16:creationId xmlns:a16="http://schemas.microsoft.com/office/drawing/2014/main" id="{A24EFF21-CD66-DEF6-55E5-C94AA7CA2F18}"/>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864EC302-9033-CBFF-001C-4A608B50C5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81C5B9-A40B-4D72-BA1E-8EBF3B7B3EFF}" type="datetimeFigureOut">
              <a:rPr lang="en-US" smtClean="0"/>
              <a:t>2/6/2023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AB736850-E2E6-4067-B242-79E911C96A17}"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4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81C5B9-A40B-4D72-BA1E-8EBF3B7B3EFF}"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36850-E2E6-4067-B242-79E911C96A17}"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943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81C5B9-A40B-4D72-BA1E-8EBF3B7B3EFF}"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36850-E2E6-4067-B242-79E911C96A17}"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745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C0DB502-4CC4-8826-D934-579B55B9FF2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277ABA9-CA3B-01B7-8E1E-B59505E25D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7FEC6DC-6711-7376-AF93-C0FFE3F2A91E}"/>
              </a:ext>
            </a:extLst>
          </p:cNvPr>
          <p:cNvSpPr>
            <a:spLocks noGrp="1" noChangeArrowheads="1"/>
          </p:cNvSpPr>
          <p:nvPr>
            <p:ph type="sldNum" sz="quarter" idx="12"/>
          </p:nvPr>
        </p:nvSpPr>
        <p:spPr>
          <a:ln/>
        </p:spPr>
        <p:txBody>
          <a:bodyPr/>
          <a:lstStyle>
            <a:lvl1pPr>
              <a:defRPr/>
            </a:lvl1pPr>
          </a:lstStyle>
          <a:p>
            <a:pPr>
              <a:defRPr/>
            </a:pPr>
            <a:fld id="{07B35D7B-E484-4B4C-8D8E-862C739E9401}" type="slidenum">
              <a:rPr lang="en-US" altLang="en-US"/>
              <a:pPr>
                <a:defRPr/>
              </a:pPr>
              <a:t>‹#›</a:t>
            </a:fld>
            <a:endParaRPr lang="en-US" altLang="en-US"/>
          </a:p>
        </p:txBody>
      </p:sp>
    </p:spTree>
    <p:extLst>
      <p:ext uri="{BB962C8B-B14F-4D97-AF65-F5344CB8AC3E}">
        <p14:creationId xmlns:p14="http://schemas.microsoft.com/office/powerpoint/2010/main" val="1193202295"/>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403F7B-89AD-A219-7678-FAAFC279A6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388A27-FDE4-E542-B2C6-27A9B75ABF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B8730A-E8CE-2DC7-F2A3-235CE3BE0730}"/>
              </a:ext>
            </a:extLst>
          </p:cNvPr>
          <p:cNvSpPr>
            <a:spLocks noGrp="1" noChangeArrowheads="1"/>
          </p:cNvSpPr>
          <p:nvPr>
            <p:ph type="sldNum" sz="quarter" idx="12"/>
          </p:nvPr>
        </p:nvSpPr>
        <p:spPr>
          <a:ln/>
        </p:spPr>
        <p:txBody>
          <a:bodyPr/>
          <a:lstStyle>
            <a:lvl1pPr>
              <a:defRPr/>
            </a:lvl1pPr>
          </a:lstStyle>
          <a:p>
            <a:pPr>
              <a:defRPr/>
            </a:pPr>
            <a:fld id="{E3DCE5A6-4F63-46AD-A1B1-6CCDD2E5E6F1}" type="slidenum">
              <a:rPr lang="en-US" altLang="en-US"/>
              <a:pPr>
                <a:defRPr/>
              </a:pPr>
              <a:t>‹#›</a:t>
            </a:fld>
            <a:endParaRPr lang="en-US" altLang="en-US"/>
          </a:p>
        </p:txBody>
      </p:sp>
    </p:spTree>
    <p:extLst>
      <p:ext uri="{BB962C8B-B14F-4D97-AF65-F5344CB8AC3E}">
        <p14:creationId xmlns:p14="http://schemas.microsoft.com/office/powerpoint/2010/main" val="1968731276"/>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8785F26-0B03-1821-04B8-80118DD69F5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88DE52A-395C-9402-7F1A-4175456A24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5128A92-5C1A-8B39-CBB6-7887E314A0AF}"/>
              </a:ext>
            </a:extLst>
          </p:cNvPr>
          <p:cNvSpPr>
            <a:spLocks noGrp="1" noChangeArrowheads="1"/>
          </p:cNvSpPr>
          <p:nvPr>
            <p:ph type="sldNum" sz="quarter" idx="12"/>
          </p:nvPr>
        </p:nvSpPr>
        <p:spPr>
          <a:ln/>
        </p:spPr>
        <p:txBody>
          <a:bodyPr/>
          <a:lstStyle>
            <a:lvl1pPr>
              <a:defRPr/>
            </a:lvl1pPr>
          </a:lstStyle>
          <a:p>
            <a:pPr>
              <a:defRPr/>
            </a:pPr>
            <a:fld id="{3A653C71-2858-44DD-B812-7C2202ED28E7}" type="slidenum">
              <a:rPr lang="en-US" altLang="en-US"/>
              <a:pPr>
                <a:defRPr/>
              </a:pPr>
              <a:t>‹#›</a:t>
            </a:fld>
            <a:endParaRPr lang="en-US" altLang="en-US"/>
          </a:p>
        </p:txBody>
      </p:sp>
    </p:spTree>
    <p:extLst>
      <p:ext uri="{BB962C8B-B14F-4D97-AF65-F5344CB8AC3E}">
        <p14:creationId xmlns:p14="http://schemas.microsoft.com/office/powerpoint/2010/main" val="2813427758"/>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A3392033-F9CE-CF47-58C9-B8190078A0A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2CA83CA1-9CFF-2A13-3EA7-DE859F958E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4">
            <a:extLst>
              <a:ext uri="{FF2B5EF4-FFF2-40B4-BE49-F238E27FC236}">
                <a16:creationId xmlns:a16="http://schemas.microsoft.com/office/drawing/2014/main" id="{6A93A2B9-6ABB-81F7-2413-C3E04382E588}"/>
              </a:ext>
            </a:extLst>
          </p:cNvPr>
          <p:cNvSpPr>
            <a:spLocks noGrp="1" noChangeArrowheads="1"/>
          </p:cNvSpPr>
          <p:nvPr>
            <p:ph type="sldNum" sz="quarter" idx="12"/>
          </p:nvPr>
        </p:nvSpPr>
        <p:spPr>
          <a:ln/>
        </p:spPr>
        <p:txBody>
          <a:bodyPr/>
          <a:lstStyle>
            <a:lvl1pPr>
              <a:defRPr/>
            </a:lvl1pPr>
          </a:lstStyle>
          <a:p>
            <a:pPr>
              <a:defRPr/>
            </a:pPr>
            <a:fld id="{ADD59969-CAB9-4F23-8459-355ECA7E2BF7}" type="slidenum">
              <a:rPr lang="en-US" altLang="en-US"/>
              <a:pPr>
                <a:defRPr/>
              </a:pPr>
              <a:t>‹#›</a:t>
            </a:fld>
            <a:endParaRPr lang="en-US" altLang="en-US"/>
          </a:p>
        </p:txBody>
      </p:sp>
    </p:spTree>
    <p:extLst>
      <p:ext uri="{BB962C8B-B14F-4D97-AF65-F5344CB8AC3E}">
        <p14:creationId xmlns:p14="http://schemas.microsoft.com/office/powerpoint/2010/main" val="302619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81C5B9-A40B-4D72-BA1E-8EBF3B7B3EFF}"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36850-E2E6-4067-B242-79E911C96A17}"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610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81C5B9-A40B-4D72-BA1E-8EBF3B7B3EFF}"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36850-E2E6-4067-B242-79E911C96A17}"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093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81C5B9-A40B-4D72-BA1E-8EBF3B7B3EFF}"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6850-E2E6-4067-B242-79E911C96A17}"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0259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81C5B9-A40B-4D72-BA1E-8EBF3B7B3EFF}"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36850-E2E6-4067-B242-79E911C96A17}"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266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81C5B9-A40B-4D72-BA1E-8EBF3B7B3EFF}"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36850-E2E6-4067-B242-79E911C96A17}"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650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1C5B9-A40B-4D72-BA1E-8EBF3B7B3EFF}"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36850-E2E6-4067-B242-79E911C96A17}" type="slidenum">
              <a:rPr lang="en-US" smtClean="0"/>
              <a:t>‹#›</a:t>
            </a:fld>
            <a:endParaRPr lang="en-US"/>
          </a:p>
        </p:txBody>
      </p:sp>
    </p:spTree>
    <p:extLst>
      <p:ext uri="{BB962C8B-B14F-4D97-AF65-F5344CB8AC3E}">
        <p14:creationId xmlns:p14="http://schemas.microsoft.com/office/powerpoint/2010/main" val="72425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81C5B9-A40B-4D72-BA1E-8EBF3B7B3EFF}"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6850-E2E6-4067-B242-79E911C96A17}"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710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C81C5B9-A40B-4D72-BA1E-8EBF3B7B3EFF}" type="datetimeFigureOut">
              <a:rPr lang="en-US" smtClean="0"/>
              <a:t>2/6/2023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AB736850-E2E6-4067-B242-79E911C96A17}"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582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2">
                <a:shade val="80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C81C5B9-A40B-4D72-BA1E-8EBF3B7B3EFF}" type="datetimeFigureOut">
              <a:rPr lang="en-US" smtClean="0"/>
              <a:t>2/6/2023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B736850-E2E6-4067-B242-79E911C96A17}"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663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4.xml"/><Relationship Id="rId5" Type="http://schemas.openxmlformats.org/officeDocument/2006/relationships/image" Target="../media/image66.jpeg"/><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86.jpeg"/><Relationship Id="rId4" Type="http://schemas.openxmlformats.org/officeDocument/2006/relationships/image" Target="../media/image85.jpeg"/></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67D8-7A8E-060C-E683-4DF24F9386C8}"/>
              </a:ext>
            </a:extLst>
          </p:cNvPr>
          <p:cNvSpPr>
            <a:spLocks noGrp="1"/>
          </p:cNvSpPr>
          <p:nvPr>
            <p:ph type="title"/>
          </p:nvPr>
        </p:nvSpPr>
        <p:spPr/>
        <p:txBody>
          <a:bodyPr>
            <a:noAutofit/>
          </a:bodyPr>
          <a:lstStyle/>
          <a:p>
            <a:pPr algn="ctr"/>
            <a:r>
              <a:rPr lang="en-US"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S. Wiley’s Plantation School</a:t>
            </a:r>
          </a:p>
        </p:txBody>
      </p:sp>
    </p:spTree>
    <p:extLst>
      <p:ext uri="{BB962C8B-B14F-4D97-AF65-F5344CB8AC3E}">
        <p14:creationId xmlns:p14="http://schemas.microsoft.com/office/powerpoint/2010/main" val="1076353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B97009-DD67-E85F-D29E-B0913E3DF1C3}"/>
              </a:ext>
            </a:extLst>
          </p:cNvPr>
          <p:cNvSpPr txBox="1"/>
          <p:nvPr/>
        </p:nvSpPr>
        <p:spPr>
          <a:xfrm>
            <a:off x="609600" y="467360"/>
            <a:ext cx="11054080" cy="5509200"/>
          </a:xfrm>
          <a:prstGeom prst="rect">
            <a:avLst/>
          </a:prstGeom>
          <a:noFill/>
        </p:spPr>
        <p:txBody>
          <a:bodyPr wrap="square">
            <a:spAutoFit/>
          </a:bodyPr>
          <a:lstStyle/>
          <a:p>
            <a:pPr algn="ct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"Elm Crag" &amp; Tolbert Fanning	</a:t>
            </a:r>
          </a:p>
          <a:p>
            <a:pPr algn="ct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by L.C. Chisholm</a:t>
            </a:r>
          </a:p>
          <a:p>
            <a:pPr algn="ct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first acquaintance with Mr. Fanning was in 1842 at a big meeting he held in the little town of Russellville, Ala., at which time he had two hundred additions, I being one of the number.</a:t>
            </a:r>
          </a:p>
          <a:p>
            <a:pPr algn="just"/>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1843 I went to his Elm Crag School, but remained only a short time. I was not pleased with Elm Crag as suited to my wants at the time, and set in with John M. Barnes, who was teaching at Old Lasea, Maury County, Tenn., and remained with him three years.</a:t>
            </a:r>
          </a:p>
        </p:txBody>
      </p:sp>
    </p:spTree>
    <p:extLst>
      <p:ext uri="{BB962C8B-B14F-4D97-AF65-F5344CB8AC3E}">
        <p14:creationId xmlns:p14="http://schemas.microsoft.com/office/powerpoint/2010/main" val="55438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6873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4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64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23ED-5FB4-B985-2A9D-EDD02B4678DD}"/>
              </a:ext>
            </a:extLst>
          </p:cNvPr>
          <p:cNvSpPr>
            <a:spLocks noGrp="1"/>
          </p:cNvSpPr>
          <p:nvPr>
            <p:ph type="title"/>
          </p:nvPr>
        </p:nvSpPr>
        <p:spPr/>
        <p:txBody>
          <a:bodyPr>
            <a:noAutofit/>
          </a:bodyPr>
          <a:lstStyle/>
          <a:p>
            <a: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Highland Home</a:t>
            </a:r>
          </a:p>
        </p:txBody>
      </p:sp>
      <p:sp>
        <p:nvSpPr>
          <p:cNvPr id="3" name="Content Placeholder 2">
            <a:extLst>
              <a:ext uri="{FF2B5EF4-FFF2-40B4-BE49-F238E27FC236}">
                <a16:creationId xmlns:a16="http://schemas.microsoft.com/office/drawing/2014/main" id="{0BA17D51-A736-7CB9-41D2-C382F4C82CEB}"/>
              </a:ext>
            </a:extLst>
          </p:cNvPr>
          <p:cNvSpPr>
            <a:spLocks noGrp="1"/>
          </p:cNvSpPr>
          <p:nvPr>
            <p:ph idx="1"/>
          </p:nvPr>
        </p:nvSpPr>
        <p:spPr>
          <a:xfrm>
            <a:off x="1451579" y="2743200"/>
            <a:ext cx="9277381" cy="2723145"/>
          </a:xfrm>
        </p:spPr>
        <p:txBody>
          <a:bodyPr>
            <a:normAutofit/>
          </a:bodyPr>
          <a:lstStyle/>
          <a:p>
            <a:pPr marL="0" indent="0" algn="ctr">
              <a:buNone/>
            </a:pP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SCHOOL OF SOUTH ALABAMA</a:t>
            </a:r>
          </a:p>
        </p:txBody>
      </p:sp>
    </p:spTree>
    <p:extLst>
      <p:ext uri="{BB962C8B-B14F-4D97-AF65-F5344CB8AC3E}">
        <p14:creationId xmlns:p14="http://schemas.microsoft.com/office/powerpoint/2010/main" val="5830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911CF-7696-9CA2-49BB-8BDB651638E6}"/>
              </a:ext>
            </a:extLst>
          </p:cNvPr>
          <p:cNvSpPr>
            <a:spLocks noGrp="1"/>
          </p:cNvSpPr>
          <p:nvPr>
            <p:ph idx="1"/>
          </p:nvPr>
        </p:nvSpPr>
        <p:spPr>
          <a:xfrm>
            <a:off x="1600200" y="228600"/>
            <a:ext cx="8763000" cy="5873460"/>
          </a:xfrm>
        </p:spPr>
        <p:txBody>
          <a:bodyPr/>
          <a:lstStyle/>
          <a:p>
            <a:pPr marL="411163" algn="just">
              <a:lnSpc>
                <a:spcPct val="80000"/>
              </a:lnSpc>
              <a:buNone/>
              <a:defRPr/>
            </a:pP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Justus McDuffie Barnes Was The Most Powerful Force To Work In South Alabama.</a:t>
            </a:r>
          </a:p>
          <a:p>
            <a:pPr marL="411163" algn="just">
              <a:lnSpc>
                <a:spcPct val="80000"/>
              </a:lnSpc>
              <a:buNone/>
              <a:defRPr/>
            </a:pPr>
            <a:endPar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11163" algn="just">
              <a:lnSpc>
                <a:spcPct val="80000"/>
              </a:lnSpc>
              <a:buNone/>
              <a:defRPr/>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411163" algn="just">
              <a:lnSpc>
                <a:spcPct val="80000"/>
              </a:lnSpc>
              <a:buNone/>
              <a:defRPr/>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Just Out Of Bethany College, He Started Strata School On Sept. 8, 1858.</a:t>
            </a:r>
          </a:p>
          <a:p>
            <a:pPr eaLnBrk="1" fontAlgn="auto" hangingPunct="1">
              <a:buFont typeface="Arial"/>
              <a:buChar char="•"/>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A97F61-5DE5-5CDF-C0A3-837A86EAB2FD}"/>
              </a:ext>
            </a:extLst>
          </p:cNvPr>
          <p:cNvPicPr>
            <a:picLocks noChangeAspect="1"/>
          </p:cNvPicPr>
          <p:nvPr/>
        </p:nvPicPr>
        <p:blipFill>
          <a:blip r:embed="rId2"/>
          <a:stretch>
            <a:fillRect/>
          </a:stretch>
        </p:blipFill>
        <p:spPr>
          <a:xfrm>
            <a:off x="0" y="0"/>
            <a:ext cx="5749782" cy="6858000"/>
          </a:xfrm>
          <a:prstGeom prst="rect">
            <a:avLst/>
          </a:prstGeom>
        </p:spPr>
      </p:pic>
      <p:pic>
        <p:nvPicPr>
          <p:cNvPr id="5" name="Picture 4">
            <a:extLst>
              <a:ext uri="{FF2B5EF4-FFF2-40B4-BE49-F238E27FC236}">
                <a16:creationId xmlns:a16="http://schemas.microsoft.com/office/drawing/2014/main" id="{BC785BEC-CFFF-D143-4BE4-5176DB0F9AA1}"/>
              </a:ext>
            </a:extLst>
          </p:cNvPr>
          <p:cNvPicPr>
            <a:picLocks noChangeAspect="1"/>
          </p:cNvPicPr>
          <p:nvPr/>
        </p:nvPicPr>
        <p:blipFill>
          <a:blip r:embed="rId3"/>
          <a:stretch>
            <a:fillRect/>
          </a:stretch>
        </p:blipFill>
        <p:spPr>
          <a:xfrm>
            <a:off x="7227627" y="0"/>
            <a:ext cx="4964373" cy="6858000"/>
          </a:xfrm>
          <a:prstGeom prst="rect">
            <a:avLst/>
          </a:prstGeom>
        </p:spPr>
      </p:pic>
    </p:spTree>
    <p:extLst>
      <p:ext uri="{BB962C8B-B14F-4D97-AF65-F5344CB8AC3E}">
        <p14:creationId xmlns:p14="http://schemas.microsoft.com/office/powerpoint/2010/main" val="375916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62B82-AE7A-3997-2F26-6CDBE71F590A}"/>
              </a:ext>
            </a:extLst>
          </p:cNvPr>
          <p:cNvSpPr txBox="1"/>
          <p:nvPr/>
        </p:nvSpPr>
        <p:spPr>
          <a:xfrm>
            <a:off x="609600" y="568960"/>
            <a:ext cx="11033760" cy="5632311"/>
          </a:xfrm>
          <a:prstGeom prst="rect">
            <a:avLst/>
          </a:prstGeom>
          <a:noFill/>
        </p:spPr>
        <p:txBody>
          <a:bodyPr wrap="square">
            <a:spAutoFit/>
          </a:bodyPr>
          <a:lstStyle/>
          <a:p>
            <a:pPr algn="just"/>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Justus McDuffie Barnes was well educated, having received his preparatory training from Felix Tankersley at Strata, Professor Mangum, a native of Ireland and graduate of the University of Dublin who taught at Rocky Mount, now Highland Home, and from George C. Freeman who taught near Pine Level. He attended Bethany college, Virginia, now West Virginia, 1854-56, and graduated with a degree of A. B. during the presidency of Alexander Campbell who founded the college.</a:t>
            </a:r>
          </a:p>
        </p:txBody>
      </p:sp>
    </p:spTree>
    <p:extLst>
      <p:ext uri="{BB962C8B-B14F-4D97-AF65-F5344CB8AC3E}">
        <p14:creationId xmlns:p14="http://schemas.microsoft.com/office/powerpoint/2010/main" val="493393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CF06F1-038A-CC1A-19E8-EC1E9450E1A4}"/>
              </a:ext>
            </a:extLst>
          </p:cNvPr>
          <p:cNvSpPr txBox="1"/>
          <p:nvPr/>
        </p:nvSpPr>
        <p:spPr>
          <a:xfrm>
            <a:off x="365760" y="264160"/>
            <a:ext cx="11501120" cy="6494085"/>
          </a:xfrm>
          <a:prstGeom prst="rect">
            <a:avLst/>
          </a:prstGeom>
          <a:noFill/>
        </p:spPr>
        <p:txBody>
          <a:bodyPr wrap="square">
            <a:spAutoFit/>
          </a:bodyPr>
          <a:lstStyle/>
          <a:p>
            <a:pPr algn="just"/>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began teaching at Strata, in 1856, on his father’s plantation, with thirteen pupils, but his school quickly grew in favor and soon developed into the Strata high school with an enrollment of nearly two hundred students, of which his two brothers-in-law, Samuel Jordan and M. L. Kirkpatrick became joint proprietors. The location was changed to Highland Home, with a change of name in 1881 to Highland Home Institute, changing again in 1889 to Highland Home College which remains as a monument to the vision and labors of its founders. He resigned the presidency of this school in 1898 and removed his family to Montgomery where he established the Barnes school for boys, conducted for the past twelve years by his son, Ely Barnes.</a:t>
            </a:r>
          </a:p>
          <a:p>
            <a:pPr algn="just"/>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066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8E05D1E3-949C-E40D-A388-DB8EEC4BE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560" y="-17010"/>
            <a:ext cx="4277360" cy="6875010"/>
          </a:xfrm>
          <a:prstGeom prst="rect">
            <a:avLst/>
          </a:prstGeom>
        </p:spPr>
      </p:pic>
    </p:spTree>
    <p:extLst>
      <p:ext uri="{BB962C8B-B14F-4D97-AF65-F5344CB8AC3E}">
        <p14:creationId xmlns:p14="http://schemas.microsoft.com/office/powerpoint/2010/main" val="18233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8F0BA-8614-075A-151D-18E516A342C5}"/>
              </a:ext>
            </a:extLst>
          </p:cNvPr>
          <p:cNvSpPr txBox="1"/>
          <p:nvPr/>
        </p:nvSpPr>
        <p:spPr>
          <a:xfrm>
            <a:off x="579120" y="274320"/>
            <a:ext cx="11033760" cy="5632311"/>
          </a:xfrm>
          <a:prstGeom prst="rect">
            <a:avLst/>
          </a:prstGeom>
          <a:noFill/>
        </p:spPr>
        <p:txBody>
          <a:bodyPr wrap="square">
            <a:spAutoFit/>
          </a:bodyPr>
          <a:lstStyle/>
          <a:p>
            <a:pPr algn="just"/>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 W. Henry studied in school under Justus M. Barnes and became closely associated with the family. His information regarding the early history of the Disciples of Christ in Alabama came from the written sources (where there were any) , and from his personal contacts with the "pioneers" and the children of the pioneers. For a number of years, he was in the insurance business which kept him traveling over the state almost constantly. </a:t>
            </a:r>
          </a:p>
        </p:txBody>
      </p:sp>
    </p:spTree>
    <p:extLst>
      <p:ext uri="{BB962C8B-B14F-4D97-AF65-F5344CB8AC3E}">
        <p14:creationId xmlns:p14="http://schemas.microsoft.com/office/powerpoint/2010/main" val="3167421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FC46F0-BDDF-6A67-CC02-1311A0D9E247}"/>
              </a:ext>
            </a:extLst>
          </p:cNvPr>
          <p:cNvPicPr>
            <a:picLocks noChangeAspect="1"/>
          </p:cNvPicPr>
          <p:nvPr/>
        </p:nvPicPr>
        <p:blipFill>
          <a:blip r:embed="rId2"/>
          <a:stretch>
            <a:fillRect/>
          </a:stretch>
        </p:blipFill>
        <p:spPr>
          <a:xfrm>
            <a:off x="0" y="55126"/>
            <a:ext cx="12191999" cy="6822468"/>
          </a:xfrm>
          <a:prstGeom prst="rect">
            <a:avLst/>
          </a:prstGeom>
        </p:spPr>
      </p:pic>
    </p:spTree>
    <p:extLst>
      <p:ext uri="{BB962C8B-B14F-4D97-AF65-F5344CB8AC3E}">
        <p14:creationId xmlns:p14="http://schemas.microsoft.com/office/powerpoint/2010/main" val="360288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272F11-32C4-EB27-F9E2-42AFA2100A14}"/>
              </a:ext>
            </a:extLst>
          </p:cNvPr>
          <p:cNvPicPr>
            <a:picLocks noChangeAspect="1"/>
          </p:cNvPicPr>
          <p:nvPr/>
        </p:nvPicPr>
        <p:blipFill rotWithShape="1">
          <a:blip r:embed="rId2"/>
          <a:srcRect t="19643"/>
          <a:stretch/>
        </p:blipFill>
        <p:spPr>
          <a:xfrm>
            <a:off x="20" y="0"/>
            <a:ext cx="12191980" cy="6857990"/>
          </a:xfrm>
          <a:prstGeom prst="rect">
            <a:avLst/>
          </a:prstGeom>
        </p:spPr>
      </p:pic>
    </p:spTree>
    <p:extLst>
      <p:ext uri="{BB962C8B-B14F-4D97-AF65-F5344CB8AC3E}">
        <p14:creationId xmlns:p14="http://schemas.microsoft.com/office/powerpoint/2010/main" val="37346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D5F57-5B07-4E07-84CB-D7BA24A49E16}"/>
              </a:ext>
            </a:extLst>
          </p:cNvPr>
          <p:cNvPicPr>
            <a:picLocks noChangeAspect="1"/>
          </p:cNvPicPr>
          <p:nvPr/>
        </p:nvPicPr>
        <p:blipFill>
          <a:blip r:embed="rId2"/>
          <a:stretch>
            <a:fillRect/>
          </a:stretch>
        </p:blipFill>
        <p:spPr>
          <a:xfrm>
            <a:off x="3860609" y="643467"/>
            <a:ext cx="4470780" cy="5571066"/>
          </a:xfrm>
          <a:prstGeom prst="rect">
            <a:avLst/>
          </a:prstGeom>
        </p:spPr>
      </p:pic>
      <p:pic>
        <p:nvPicPr>
          <p:cNvPr id="8" name="Picture 7" descr="Text&#10;&#10;Description automatically generated">
            <a:extLst>
              <a:ext uri="{FF2B5EF4-FFF2-40B4-BE49-F238E27FC236}">
                <a16:creationId xmlns:a16="http://schemas.microsoft.com/office/drawing/2014/main" id="{D3105FFC-78E2-4603-B1A2-B24002DC3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063" y="675564"/>
            <a:ext cx="4421875" cy="5506872"/>
          </a:xfrm>
          <a:prstGeom prst="rect">
            <a:avLst/>
          </a:prstGeom>
        </p:spPr>
      </p:pic>
      <p:pic>
        <p:nvPicPr>
          <p:cNvPr id="12" name="Picture 11" descr="Text&#10;&#10;Description automatically generated">
            <a:extLst>
              <a:ext uri="{FF2B5EF4-FFF2-40B4-BE49-F238E27FC236}">
                <a16:creationId xmlns:a16="http://schemas.microsoft.com/office/drawing/2014/main" id="{039A5BDF-BE8A-4E41-967C-10BF0CE01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246" y="0"/>
            <a:ext cx="9330816" cy="6858000"/>
          </a:xfrm>
          <a:prstGeom prst="rect">
            <a:avLst/>
          </a:prstGeom>
        </p:spPr>
      </p:pic>
      <p:sp>
        <p:nvSpPr>
          <p:cNvPr id="5" name="TextBox 4">
            <a:extLst>
              <a:ext uri="{FF2B5EF4-FFF2-40B4-BE49-F238E27FC236}">
                <a16:creationId xmlns:a16="http://schemas.microsoft.com/office/drawing/2014/main" id="{8C89662A-715D-BBC6-FC63-3FBD794D86F5}"/>
              </a:ext>
            </a:extLst>
          </p:cNvPr>
          <p:cNvSpPr txBox="1"/>
          <p:nvPr/>
        </p:nvSpPr>
        <p:spPr>
          <a:xfrm>
            <a:off x="2210637" y="32097"/>
            <a:ext cx="6648883"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(H.D.,  November 1840, pp. 357-358). </a:t>
            </a:r>
          </a:p>
        </p:txBody>
      </p:sp>
    </p:spTree>
    <p:extLst>
      <p:ext uri="{BB962C8B-B14F-4D97-AF65-F5344CB8AC3E}">
        <p14:creationId xmlns:p14="http://schemas.microsoft.com/office/powerpoint/2010/main" val="8815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group of people sitting at tables&#10;&#10;Description automatically generated with low confidence">
            <a:extLst>
              <a:ext uri="{FF2B5EF4-FFF2-40B4-BE49-F238E27FC236}">
                <a16:creationId xmlns:a16="http://schemas.microsoft.com/office/drawing/2014/main" id="{C29EF5C8-EB33-4B1B-C4C6-3333EB047A80}"/>
              </a:ext>
            </a:extLst>
          </p:cNvPr>
          <p:cNvPicPr>
            <a:picLocks noChangeAspect="1"/>
          </p:cNvPicPr>
          <p:nvPr/>
        </p:nvPicPr>
        <p:blipFill rotWithShape="1">
          <a:blip r:embed="rId2"/>
          <a:srcRect t="14833" b="3940"/>
          <a:stretch/>
        </p:blipFill>
        <p:spPr>
          <a:xfrm>
            <a:off x="20" y="10"/>
            <a:ext cx="12191980" cy="6857990"/>
          </a:xfrm>
          <a:prstGeom prst="rect">
            <a:avLst/>
          </a:prstGeom>
        </p:spPr>
      </p:pic>
    </p:spTree>
    <p:extLst>
      <p:ext uri="{BB962C8B-B14F-4D97-AF65-F5344CB8AC3E}">
        <p14:creationId xmlns:p14="http://schemas.microsoft.com/office/powerpoint/2010/main" val="95687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group of people standing in a field&#10;&#10;Description automatically generated with low confidence">
            <a:extLst>
              <a:ext uri="{FF2B5EF4-FFF2-40B4-BE49-F238E27FC236}">
                <a16:creationId xmlns:a16="http://schemas.microsoft.com/office/drawing/2014/main" id="{6847F394-F51E-8D32-9BEC-7E9757B12906}"/>
              </a:ext>
            </a:extLst>
          </p:cNvPr>
          <p:cNvPicPr>
            <a:picLocks noChangeAspect="1"/>
          </p:cNvPicPr>
          <p:nvPr/>
        </p:nvPicPr>
        <p:blipFill rotWithShape="1">
          <a:blip r:embed="rId2"/>
          <a:srcRect t="7228" b="6233"/>
          <a:stretch/>
        </p:blipFill>
        <p:spPr>
          <a:xfrm>
            <a:off x="20" y="10"/>
            <a:ext cx="12191980" cy="6857990"/>
          </a:xfrm>
          <a:prstGeom prst="rect">
            <a:avLst/>
          </a:prstGeom>
        </p:spPr>
      </p:pic>
    </p:spTree>
    <p:extLst>
      <p:ext uri="{BB962C8B-B14F-4D97-AF65-F5344CB8AC3E}">
        <p14:creationId xmlns:p14="http://schemas.microsoft.com/office/powerpoint/2010/main" val="27875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992E1B-AAEE-4435-8F48-8C88BE55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5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arge building with a few people standing in front of it&#10;&#10;Description automatically generated with low confidence">
            <a:extLst>
              <a:ext uri="{FF2B5EF4-FFF2-40B4-BE49-F238E27FC236}">
                <a16:creationId xmlns:a16="http://schemas.microsoft.com/office/drawing/2014/main" id="{C669508F-C456-83DC-4604-A492F03C9F62}"/>
              </a:ext>
            </a:extLst>
          </p:cNvPr>
          <p:cNvPicPr>
            <a:picLocks noChangeAspect="1"/>
          </p:cNvPicPr>
          <p:nvPr/>
        </p:nvPicPr>
        <p:blipFill rotWithShape="1">
          <a:blip r:embed="rId2"/>
          <a:srcRect r="1" b="13045"/>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476C2E52-E592-4F3F-BC13-5BD8518E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44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A0C9C5-3144-9CF3-CAB9-FBCD6E612719}"/>
              </a:ext>
            </a:extLst>
          </p:cNvPr>
          <p:cNvPicPr>
            <a:picLocks noChangeAspect="1"/>
          </p:cNvPicPr>
          <p:nvPr/>
        </p:nvPicPr>
        <p:blipFill>
          <a:blip r:embed="rId2"/>
          <a:stretch>
            <a:fillRect/>
          </a:stretch>
        </p:blipFill>
        <p:spPr>
          <a:xfrm>
            <a:off x="3854648" y="0"/>
            <a:ext cx="4482703" cy="6858000"/>
          </a:xfrm>
          <a:prstGeom prst="rect">
            <a:avLst/>
          </a:prstGeom>
        </p:spPr>
      </p:pic>
    </p:spTree>
    <p:extLst>
      <p:ext uri="{BB962C8B-B14F-4D97-AF65-F5344CB8AC3E}">
        <p14:creationId xmlns:p14="http://schemas.microsoft.com/office/powerpoint/2010/main" val="80079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08FFF261-B6A7-CD65-8B9A-2A1D0BFB804B}"/>
              </a:ext>
            </a:extLst>
          </p:cNvPr>
          <p:cNvSpPr>
            <a:spLocks noGrp="1"/>
          </p:cNvSpPr>
          <p:nvPr>
            <p:ph idx="1"/>
          </p:nvPr>
        </p:nvSpPr>
        <p:spPr>
          <a:xfrm>
            <a:off x="609600" y="132080"/>
            <a:ext cx="10932160" cy="6725920"/>
          </a:xfrm>
        </p:spPr>
        <p:txBody>
          <a:bodyPr>
            <a:normAutofit fontScale="25000" lnSpcReduction="20000"/>
          </a:bodyPr>
          <a:lstStyle/>
          <a:p>
            <a:pPr marL="411163">
              <a:lnSpc>
                <a:spcPct val="80000"/>
              </a:lnSpc>
              <a:buNone/>
              <a:defRPr/>
            </a:pPr>
            <a:r>
              <a:rPr lang="en-US" altLang="en-US" dirty="0">
                <a:solidFill>
                  <a:srgbClr val="FF0000"/>
                </a:solidFill>
              </a:rPr>
              <a:t>	</a:t>
            </a:r>
          </a:p>
          <a:p>
            <a:pPr marL="411163" algn="just">
              <a:lnSpc>
                <a:spcPct val="80000"/>
              </a:lnSpc>
              <a:buNone/>
              <a:defRPr/>
            </a:pPr>
            <a:endParaRPr lang="en-US" altLang="en-US" sz="4500" b="1" dirty="0">
              <a:solidFill>
                <a:srgbClr val="FFFF00"/>
              </a:solidFill>
              <a:latin typeface="Times New Roman" panose="02020603050405020304" pitchFamily="18" charset="0"/>
              <a:cs typeface="Times New Roman" panose="02020603050405020304" pitchFamily="18" charset="0"/>
            </a:endParaRPr>
          </a:p>
          <a:p>
            <a:pPr marL="411163" algn="just">
              <a:lnSpc>
                <a:spcPct val="80000"/>
              </a:lnSpc>
              <a:buNone/>
              <a:defRPr/>
            </a:pPr>
            <a:r>
              <a:rPr lang="en-US" altLang="en-US" sz="4500" b="1" dirty="0">
                <a:solidFill>
                  <a:srgbClr val="FFFF00"/>
                </a:solidFill>
                <a:latin typeface="Times New Roman" panose="02020603050405020304" pitchFamily="18" charset="0"/>
                <a:cs typeface="Times New Roman" panose="02020603050405020304" pitchFamily="18" charset="0"/>
              </a:rPr>
              <a:t>	</a:t>
            </a:r>
          </a:p>
          <a:p>
            <a:pPr marL="411163" algn="just">
              <a:lnSpc>
                <a:spcPct val="80000"/>
              </a:lnSpc>
              <a:buNone/>
              <a:defRPr/>
            </a:pPr>
            <a:r>
              <a:rPr lang="en-US" altLang="en-US" sz="14400" b="1" dirty="0">
                <a:solidFill>
                  <a:srgbClr val="FFFF00"/>
                </a:solidFill>
                <a:latin typeface="Times New Roman" panose="02020603050405020304" pitchFamily="18" charset="0"/>
                <a:cs typeface="Times New Roman" panose="02020603050405020304" pitchFamily="18" charset="0"/>
              </a:rPr>
              <a:t> </a:t>
            </a:r>
            <a:r>
              <a:rPr lang="en-US" altLang="en-US" sz="1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1881 He Moved The School To Highland Home.</a:t>
            </a:r>
          </a:p>
          <a:p>
            <a:pPr marL="411163" algn="just">
              <a:lnSpc>
                <a:spcPct val="80000"/>
              </a:lnSpc>
              <a:buNone/>
              <a:defRPr/>
            </a:pPr>
            <a:r>
              <a:rPr lang="en-US" altLang="en-US" sz="1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School Continued Until 1916.</a:t>
            </a:r>
          </a:p>
          <a:p>
            <a:pPr marL="411163" algn="just">
              <a:lnSpc>
                <a:spcPct val="80000"/>
              </a:lnSpc>
              <a:buNone/>
              <a:defRPr/>
            </a:pPr>
            <a:r>
              <a:rPr lang="en-US" altLang="en-US" sz="1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411163" algn="just">
              <a:lnSpc>
                <a:spcPct val="80000"/>
              </a:lnSpc>
              <a:buNone/>
              <a:defRPr/>
            </a:pPr>
            <a:r>
              <a:rPr lang="en-US" altLang="en-US" sz="1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411163" algn="just">
              <a:lnSpc>
                <a:spcPct val="80000"/>
              </a:lnSpc>
              <a:buNone/>
              <a:defRPr/>
            </a:pPr>
            <a:r>
              <a:rPr lang="en-US" altLang="en-US" sz="1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School Was Taught By Barnes, Samuel Jordan,</a:t>
            </a:r>
          </a:p>
          <a:p>
            <a:pPr marL="411163" algn="just">
              <a:lnSpc>
                <a:spcPct val="80000"/>
              </a:lnSpc>
              <a:buNone/>
              <a:defRPr/>
            </a:pPr>
            <a:r>
              <a:rPr lang="en-US" altLang="en-US" sz="1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M.L.  Kirkpatrick.</a:t>
            </a:r>
          </a:p>
          <a:p>
            <a:pPr marL="411163" algn="just">
              <a:lnSpc>
                <a:spcPct val="80000"/>
              </a:lnSpc>
              <a:buNone/>
              <a:defRPr/>
            </a:pPr>
            <a:r>
              <a:rPr lang="en-US" altLang="en-US" sz="1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411163" algn="just">
              <a:lnSpc>
                <a:spcPct val="80000"/>
              </a:lnSpc>
              <a:buNone/>
              <a:defRPr/>
            </a:pPr>
            <a:r>
              <a:rPr lang="en-US" altLang="en-US" sz="1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Both Men Were His Brothers-in- law).</a:t>
            </a:r>
          </a:p>
          <a:p>
            <a:pPr marL="411163" algn="just">
              <a:lnSpc>
                <a:spcPct val="80000"/>
              </a:lnSpc>
              <a:buNone/>
              <a:defRPr/>
            </a:pPr>
            <a:endParaRPr lang="en-US" altLang="en-US" sz="14400" b="1" dirty="0">
              <a:solidFill>
                <a:srgbClr val="FFFF00"/>
              </a:solidFill>
              <a:latin typeface="Times New Roman" panose="02020603050405020304" pitchFamily="18" charset="0"/>
              <a:cs typeface="Times New Roman" panose="02020603050405020304" pitchFamily="18" charset="0"/>
            </a:endParaRPr>
          </a:p>
          <a:p>
            <a:pPr marL="411163" algn="just">
              <a:lnSpc>
                <a:spcPct val="80000"/>
              </a:lnSpc>
              <a:buNone/>
              <a:defRPr/>
            </a:pPr>
            <a:endParaRPr lang="en-US" altLang="en-US" sz="14400" b="1" dirty="0">
              <a:solidFill>
                <a:srgbClr val="FFFF00"/>
              </a:solidFill>
              <a:latin typeface="Times New Roman" panose="02020603050405020304" pitchFamily="18" charset="0"/>
              <a:cs typeface="Times New Roman" panose="02020603050405020304" pitchFamily="18" charset="0"/>
            </a:endParaRPr>
          </a:p>
          <a:p>
            <a:pPr marL="411163" algn="just">
              <a:lnSpc>
                <a:spcPct val="80000"/>
              </a:lnSpc>
              <a:buNone/>
              <a:defRPr/>
            </a:pPr>
            <a:endParaRPr lang="en-US" altLang="en-US" sz="14400" b="1" dirty="0">
              <a:solidFill>
                <a:srgbClr val="FFFF00"/>
              </a:solidFill>
              <a:latin typeface="Times New Roman" panose="02020603050405020304" pitchFamily="18" charset="0"/>
              <a:cs typeface="Times New Roman" panose="02020603050405020304" pitchFamily="18" charset="0"/>
            </a:endParaRPr>
          </a:p>
          <a:p>
            <a:pPr marL="411163" algn="just">
              <a:lnSpc>
                <a:spcPct val="80000"/>
              </a:lnSpc>
              <a:buNone/>
              <a:defRPr/>
            </a:pPr>
            <a:endParaRPr lang="en-US" altLang="en-US" sz="9000" b="1" dirty="0">
              <a:solidFill>
                <a:srgbClr val="FFFF00"/>
              </a:solidFill>
              <a:latin typeface="Times New Roman" panose="02020603050405020304" pitchFamily="18" charset="0"/>
              <a:cs typeface="Times New Roman" panose="02020603050405020304" pitchFamily="18" charset="0"/>
            </a:endParaRPr>
          </a:p>
          <a:p>
            <a:pPr marL="411163" algn="just">
              <a:lnSpc>
                <a:spcPct val="80000"/>
              </a:lnSpc>
              <a:buNone/>
              <a:defRPr/>
            </a:pPr>
            <a:endParaRPr lang="en-US" altLang="en-US" sz="9000" b="1" dirty="0">
              <a:solidFill>
                <a:srgbClr val="FFFF00"/>
              </a:solidFill>
              <a:latin typeface="Times New Roman" panose="02020603050405020304" pitchFamily="18" charset="0"/>
              <a:cs typeface="Times New Roman" panose="02020603050405020304" pitchFamily="18" charset="0"/>
            </a:endParaRPr>
          </a:p>
          <a:p>
            <a:pPr marL="411163" algn="just">
              <a:lnSpc>
                <a:spcPct val="80000"/>
              </a:lnSpc>
              <a:buNone/>
              <a:defRPr/>
            </a:pPr>
            <a:endParaRPr lang="en-US" altLang="en-US" sz="9000" b="1" dirty="0">
              <a:solidFill>
                <a:srgbClr val="FFFF00"/>
              </a:solidFill>
              <a:latin typeface="Times New Roman" panose="02020603050405020304" pitchFamily="18" charset="0"/>
              <a:cs typeface="Times New Roman" panose="02020603050405020304" pitchFamily="18" charset="0"/>
            </a:endParaRPr>
          </a:p>
          <a:p>
            <a:pPr marL="411163" algn="just">
              <a:lnSpc>
                <a:spcPct val="80000"/>
              </a:lnSpc>
              <a:buFont typeface="Wingdings" panose="05000000000000000000" pitchFamily="2" charset="2"/>
              <a:buChar char=""/>
              <a:defRPr/>
            </a:pPr>
            <a:endParaRPr lang="en-US" altLang="en-US" sz="9000" b="1" dirty="0">
              <a:solidFill>
                <a:srgbClr val="FFFF00"/>
              </a:solidFill>
              <a:latin typeface="Times New Roman" panose="02020603050405020304" pitchFamily="18" charset="0"/>
              <a:cs typeface="Times New Roman" panose="02020603050405020304" pitchFamily="18" charset="0"/>
            </a:endParaRPr>
          </a:p>
          <a:p>
            <a:pPr marL="411163" algn="just">
              <a:lnSpc>
                <a:spcPct val="80000"/>
              </a:lnSpc>
              <a:buNone/>
              <a:defRPr/>
            </a:pPr>
            <a:endParaRPr lang="en-US" altLang="en-US" sz="3500" b="1" dirty="0">
              <a:solidFill>
                <a:srgbClr val="FFFF00"/>
              </a:solidFill>
              <a:latin typeface="Times New Roman" panose="02020603050405020304" pitchFamily="18" charset="0"/>
              <a:cs typeface="Times New Roman" panose="02020603050405020304" pitchFamily="18" charset="0"/>
            </a:endParaRPr>
          </a:p>
          <a:p>
            <a:pPr marL="411163">
              <a:lnSpc>
                <a:spcPct val="80000"/>
              </a:lnSpc>
              <a:buFont typeface="Wingdings" panose="05000000000000000000" pitchFamily="2" charset="2"/>
              <a:buChar char=""/>
              <a:defRPr/>
            </a:pPr>
            <a:endParaRPr lang="en-US" altLang="en-US" sz="2400" dirty="0">
              <a:solidFill>
                <a:srgbClr val="FF0000"/>
              </a:solidFill>
            </a:endParaRPr>
          </a:p>
          <a:p>
            <a:pPr marL="411163">
              <a:lnSpc>
                <a:spcPct val="80000"/>
              </a:lnSpc>
              <a:buFont typeface="Wingdings" panose="05000000000000000000" pitchFamily="2" charset="2"/>
              <a:buChar char=""/>
              <a:defRPr/>
            </a:pPr>
            <a:endParaRPr lang="en-US" altLang="en-US" sz="1000" dirty="0">
              <a:solidFill>
                <a:srgbClr val="FF0000"/>
              </a:solidFill>
            </a:endParaRPr>
          </a:p>
          <a:p>
            <a:pPr marL="411163">
              <a:lnSpc>
                <a:spcPct val="80000"/>
              </a:lnSpc>
              <a:buNone/>
              <a:defRPr/>
            </a:pPr>
            <a:r>
              <a:rPr lang="en-US" altLang="en-US" sz="1000" dirty="0">
                <a:solidFill>
                  <a:srgbClr val="FF0000"/>
                </a:solidFill>
              </a:rPr>
              <a:t> </a:t>
            </a:r>
          </a:p>
          <a:p>
            <a:pPr marL="411163">
              <a:lnSpc>
                <a:spcPct val="80000"/>
              </a:lnSpc>
              <a:buNone/>
              <a:defRPr/>
            </a:pPr>
            <a:endParaRPr lang="en-US" altLang="en-US" sz="1000" dirty="0">
              <a:solidFill>
                <a:srgbClr val="FF0000"/>
              </a:solidFill>
            </a:endParaRPr>
          </a:p>
          <a:p>
            <a:pPr marL="411163">
              <a:lnSpc>
                <a:spcPct val="80000"/>
              </a:lnSpc>
              <a:buNone/>
              <a:defRPr/>
            </a:pPr>
            <a:endParaRPr lang="en-US" altLang="en-US" sz="1000" dirty="0">
              <a:solidFill>
                <a:srgbClr val="FF0000"/>
              </a:solidFill>
            </a:endParaRPr>
          </a:p>
          <a:p>
            <a:pPr marL="411163">
              <a:lnSpc>
                <a:spcPct val="80000"/>
              </a:lnSpc>
              <a:buNone/>
              <a:defRPr/>
            </a:pPr>
            <a:endParaRPr lang="en-US" altLang="en-US" sz="1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67">
                                            <p:txEl>
                                              <p:pRg st="3" end="3"/>
                                            </p:txEl>
                                          </p:spTgt>
                                        </p:tgtEl>
                                        <p:attrNameLst>
                                          <p:attrName>style.visibility</p:attrName>
                                        </p:attrNameLst>
                                      </p:cBhvr>
                                      <p:to>
                                        <p:strVal val="visible"/>
                                      </p:to>
                                    </p:set>
                                    <p:animEffect transition="in" filter="dissolve">
                                      <p:cBhvr>
                                        <p:cTn id="7" dur="500"/>
                                        <p:tgtEl>
                                          <p:spTgt spid="8806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8067">
                                            <p:txEl>
                                              <p:pRg st="4" end="4"/>
                                            </p:txEl>
                                          </p:spTgt>
                                        </p:tgtEl>
                                        <p:attrNameLst>
                                          <p:attrName>style.visibility</p:attrName>
                                        </p:attrNameLst>
                                      </p:cBhvr>
                                      <p:to>
                                        <p:strVal val="visible"/>
                                      </p:to>
                                    </p:set>
                                    <p:animEffect transition="in" filter="dissolve">
                                      <p:cBhvr>
                                        <p:cTn id="12" dur="500"/>
                                        <p:tgtEl>
                                          <p:spTgt spid="88067">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88067">
                                            <p:txEl>
                                              <p:pRg st="6" end="6"/>
                                            </p:txEl>
                                          </p:spTgt>
                                        </p:tgtEl>
                                        <p:attrNameLst>
                                          <p:attrName>style.visibility</p:attrName>
                                        </p:attrNameLst>
                                      </p:cBhvr>
                                      <p:to>
                                        <p:strVal val="visible"/>
                                      </p:to>
                                    </p:set>
                                    <p:anim calcmode="lin" valueType="num">
                                      <p:cBhvr>
                                        <p:cTn id="17" dur="500" fill="hold"/>
                                        <p:tgtEl>
                                          <p:spTgt spid="88067">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88067">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88067">
                                            <p:txEl>
                                              <p:pRg st="6" end="6"/>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88067">
                                            <p:txEl>
                                              <p:pRg st="7" end="7"/>
                                            </p:txEl>
                                          </p:spTgt>
                                        </p:tgtEl>
                                        <p:attrNameLst>
                                          <p:attrName>style.visibility</p:attrName>
                                        </p:attrNameLst>
                                      </p:cBhvr>
                                      <p:to>
                                        <p:strVal val="visible"/>
                                      </p:to>
                                    </p:set>
                                    <p:anim calcmode="lin" valueType="num">
                                      <p:cBhvr>
                                        <p:cTn id="22" dur="500" fill="hold"/>
                                        <p:tgtEl>
                                          <p:spTgt spid="88067">
                                            <p:txEl>
                                              <p:pRg st="7" end="7"/>
                                            </p:txEl>
                                          </p:spTgt>
                                        </p:tgtEl>
                                        <p:attrNameLst>
                                          <p:attrName>ppt_w</p:attrName>
                                        </p:attrNameLst>
                                      </p:cBhvr>
                                      <p:tavLst>
                                        <p:tav tm="0">
                                          <p:val>
                                            <p:fltVal val="0"/>
                                          </p:val>
                                        </p:tav>
                                        <p:tav tm="100000">
                                          <p:val>
                                            <p:strVal val="#ppt_w"/>
                                          </p:val>
                                        </p:tav>
                                      </p:tavLst>
                                    </p:anim>
                                    <p:anim calcmode="lin" valueType="num">
                                      <p:cBhvr>
                                        <p:cTn id="23" dur="500" fill="hold"/>
                                        <p:tgtEl>
                                          <p:spTgt spid="88067">
                                            <p:txEl>
                                              <p:pRg st="7" end="7"/>
                                            </p:txEl>
                                          </p:spTgt>
                                        </p:tgtEl>
                                        <p:attrNameLst>
                                          <p:attrName>ppt_h</p:attrName>
                                        </p:attrNameLst>
                                      </p:cBhvr>
                                      <p:tavLst>
                                        <p:tav tm="0">
                                          <p:val>
                                            <p:fltVal val="0"/>
                                          </p:val>
                                        </p:tav>
                                        <p:tav tm="100000">
                                          <p:val>
                                            <p:strVal val="#ppt_h"/>
                                          </p:val>
                                        </p:tav>
                                      </p:tavLst>
                                    </p:anim>
                                    <p:animEffect transition="in" filter="fade">
                                      <p:cBhvr>
                                        <p:cTn id="24" dur="500"/>
                                        <p:tgtEl>
                                          <p:spTgt spid="88067">
                                            <p:txEl>
                                              <p:pRg st="7" end="7"/>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88067">
                                            <p:txEl>
                                              <p:pRg st="8" end="8"/>
                                            </p:txEl>
                                          </p:spTgt>
                                        </p:tgtEl>
                                        <p:attrNameLst>
                                          <p:attrName>style.visibility</p:attrName>
                                        </p:attrNameLst>
                                      </p:cBhvr>
                                      <p:to>
                                        <p:strVal val="visible"/>
                                      </p:to>
                                    </p:set>
                                    <p:anim calcmode="lin" valueType="num">
                                      <p:cBhvr>
                                        <p:cTn id="27" dur="500" fill="hold"/>
                                        <p:tgtEl>
                                          <p:spTgt spid="88067">
                                            <p:txEl>
                                              <p:pRg st="8" end="8"/>
                                            </p:txEl>
                                          </p:spTgt>
                                        </p:tgtEl>
                                        <p:attrNameLst>
                                          <p:attrName>ppt_w</p:attrName>
                                        </p:attrNameLst>
                                      </p:cBhvr>
                                      <p:tavLst>
                                        <p:tav tm="0">
                                          <p:val>
                                            <p:fltVal val="0"/>
                                          </p:val>
                                        </p:tav>
                                        <p:tav tm="100000">
                                          <p:val>
                                            <p:strVal val="#ppt_w"/>
                                          </p:val>
                                        </p:tav>
                                      </p:tavLst>
                                    </p:anim>
                                    <p:anim calcmode="lin" valueType="num">
                                      <p:cBhvr>
                                        <p:cTn id="28" dur="500" fill="hold"/>
                                        <p:tgtEl>
                                          <p:spTgt spid="88067">
                                            <p:txEl>
                                              <p:pRg st="8" end="8"/>
                                            </p:txEl>
                                          </p:spTgt>
                                        </p:tgtEl>
                                        <p:attrNameLst>
                                          <p:attrName>ppt_h</p:attrName>
                                        </p:attrNameLst>
                                      </p:cBhvr>
                                      <p:tavLst>
                                        <p:tav tm="0">
                                          <p:val>
                                            <p:fltVal val="0"/>
                                          </p:val>
                                        </p:tav>
                                        <p:tav tm="100000">
                                          <p:val>
                                            <p:strVal val="#ppt_h"/>
                                          </p:val>
                                        </p:tav>
                                      </p:tavLst>
                                    </p:anim>
                                    <p:animEffect transition="in" filter="fade">
                                      <p:cBhvr>
                                        <p:cTn id="29" dur="500"/>
                                        <p:tgtEl>
                                          <p:spTgt spid="88067">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88067">
                                            <p:txEl>
                                              <p:pRg st="9" end="9"/>
                                            </p:txEl>
                                          </p:spTgt>
                                        </p:tgtEl>
                                        <p:attrNameLst>
                                          <p:attrName>style.visibility</p:attrName>
                                        </p:attrNameLst>
                                      </p:cBhvr>
                                      <p:to>
                                        <p:strVal val="visible"/>
                                      </p:to>
                                    </p:set>
                                    <p:animEffect transition="in" filter="dissolve">
                                      <p:cBhvr>
                                        <p:cTn id="34" dur="500"/>
                                        <p:tgtEl>
                                          <p:spTgt spid="88067">
                                            <p:txEl>
                                              <p:pRg st="9" end="9"/>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88067">
                                            <p:txEl>
                                              <p:pRg st="10" end="10"/>
                                            </p:txEl>
                                          </p:spTgt>
                                        </p:tgtEl>
                                        <p:attrNameLst>
                                          <p:attrName>style.visibility</p:attrName>
                                        </p:attrNameLst>
                                      </p:cBhvr>
                                      <p:to>
                                        <p:strVal val="visible"/>
                                      </p:to>
                                    </p:set>
                                    <p:anim calcmode="lin" valueType="num">
                                      <p:cBhvr>
                                        <p:cTn id="39" dur="500" fill="hold"/>
                                        <p:tgtEl>
                                          <p:spTgt spid="88067">
                                            <p:txEl>
                                              <p:pRg st="10" end="10"/>
                                            </p:txEl>
                                          </p:spTgt>
                                        </p:tgtEl>
                                        <p:attrNameLst>
                                          <p:attrName>ppt_w</p:attrName>
                                        </p:attrNameLst>
                                      </p:cBhvr>
                                      <p:tavLst>
                                        <p:tav tm="0">
                                          <p:val>
                                            <p:fltVal val="0"/>
                                          </p:val>
                                        </p:tav>
                                        <p:tav tm="100000">
                                          <p:val>
                                            <p:strVal val="#ppt_w"/>
                                          </p:val>
                                        </p:tav>
                                      </p:tavLst>
                                    </p:anim>
                                    <p:anim calcmode="lin" valueType="num">
                                      <p:cBhvr>
                                        <p:cTn id="40" dur="500" fill="hold"/>
                                        <p:tgtEl>
                                          <p:spTgt spid="88067">
                                            <p:txEl>
                                              <p:pRg st="10" end="10"/>
                                            </p:txEl>
                                          </p:spTgt>
                                        </p:tgtEl>
                                        <p:attrNameLst>
                                          <p:attrName>ppt_h</p:attrName>
                                        </p:attrNameLst>
                                      </p:cBhvr>
                                      <p:tavLst>
                                        <p:tav tm="0">
                                          <p:val>
                                            <p:fltVal val="0"/>
                                          </p:val>
                                        </p:tav>
                                        <p:tav tm="100000">
                                          <p:val>
                                            <p:strVal val="#ppt_h"/>
                                          </p:val>
                                        </p:tav>
                                      </p:tavLst>
                                    </p:anim>
                                    <p:animEffect transition="in" filter="fade">
                                      <p:cBhvr>
                                        <p:cTn id="41" dur="500"/>
                                        <p:tgtEl>
                                          <p:spTgt spid="880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21" name="Picture 5" descr="Z:\Scanned Images\Alabama\South And Central Alabama\Justus McDuffie Barnes\J.M.Barnes' Photograph.jpg">
            <a:extLst>
              <a:ext uri="{FF2B5EF4-FFF2-40B4-BE49-F238E27FC236}">
                <a16:creationId xmlns:a16="http://schemas.microsoft.com/office/drawing/2014/main" id="{3DFDCE1B-2FAA-882D-0199-86829FD0554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79564" y="-1588"/>
            <a:ext cx="4745037" cy="6835776"/>
          </a:xfrm>
          <a:noFill/>
          <a:extLst>
            <a:ext uri="{909E8E84-426E-40DD-AFC4-6F175D3DCCD1}">
              <a14:hiddenFill xmlns:a14="http://schemas.microsoft.com/office/drawing/2010/main">
                <a:solidFill>
                  <a:srgbClr val="FFFFFF"/>
                </a:solidFill>
              </a14:hiddenFill>
            </a:ext>
          </a:extLst>
        </p:spPr>
      </p:pic>
      <p:pic>
        <p:nvPicPr>
          <p:cNvPr id="89095" name="Picture 7" descr="Justus McDuffie Barnes' Grave">
            <a:extLst>
              <a:ext uri="{FF2B5EF4-FFF2-40B4-BE49-F238E27FC236}">
                <a16:creationId xmlns:a16="http://schemas.microsoft.com/office/drawing/2014/main" id="{B2015317-C746-3CAE-170F-FCBBBE4A6CF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24600" y="0"/>
            <a:ext cx="43434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wedge">
                                      <p:cBhvr>
                                        <p:cTn id="7" dur="20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89095"/>
                                        </p:tgtEl>
                                        <p:attrNameLst>
                                          <p:attrName>style.visibility</p:attrName>
                                        </p:attrNameLst>
                                      </p:cBhvr>
                                      <p:to>
                                        <p:strVal val="visible"/>
                                      </p:to>
                                    </p:set>
                                    <p:animEffect transition="in" filter="wedge">
                                      <p:cBhvr>
                                        <p:cTn id="12" dur="20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21">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74187BF9-B302-81B4-3C3D-2CA1ABEB37AD}"/>
              </a:ext>
            </a:extLst>
          </p:cNvPr>
          <p:cNvPicPr>
            <a:picLocks noGrp="1" noChangeAspect="1"/>
          </p:cNvPicPr>
          <p:nvPr>
            <p:ph idx="1"/>
          </p:nvPr>
        </p:nvPicPr>
        <p:blipFill rotWithShape="1">
          <a:blip r:embed="rId3"/>
          <a:srcRect t="11487" b="8442"/>
          <a:stretch/>
        </p:blipFill>
        <p:spPr>
          <a:xfrm>
            <a:off x="20" y="10"/>
            <a:ext cx="12191980" cy="68579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40" name="Picture 4" descr="Highland Home Teachers">
            <a:extLst>
              <a:ext uri="{FF2B5EF4-FFF2-40B4-BE49-F238E27FC236}">
                <a16:creationId xmlns:a16="http://schemas.microsoft.com/office/drawing/2014/main" id="{1CB1827A-1C40-D223-291E-64FF475A88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304801"/>
            <a:ext cx="8686800" cy="62579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diamond(in)">
                                      <p:cBhvr>
                                        <p:cTn id="7" dur="20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D23E4-0CCE-67AA-2F81-F33F8CD836BE}"/>
              </a:ext>
            </a:extLst>
          </p:cNvPr>
          <p:cNvPicPr>
            <a:picLocks noChangeAspect="1"/>
          </p:cNvPicPr>
          <p:nvPr/>
        </p:nvPicPr>
        <p:blipFill>
          <a:blip r:embed="rId2"/>
          <a:stretch>
            <a:fillRect/>
          </a:stretch>
        </p:blipFill>
        <p:spPr>
          <a:xfrm>
            <a:off x="0" y="0"/>
            <a:ext cx="5821680" cy="6858000"/>
          </a:xfrm>
          <a:prstGeom prst="rect">
            <a:avLst/>
          </a:prstGeom>
        </p:spPr>
      </p:pic>
      <p:sp>
        <p:nvSpPr>
          <p:cNvPr id="5" name="TextBox 4">
            <a:extLst>
              <a:ext uri="{FF2B5EF4-FFF2-40B4-BE49-F238E27FC236}">
                <a16:creationId xmlns:a16="http://schemas.microsoft.com/office/drawing/2014/main" id="{E61D2CCD-D154-4D7E-B4D3-39F6F1893729}"/>
              </a:ext>
            </a:extLst>
          </p:cNvPr>
          <p:cNvSpPr txBox="1"/>
          <p:nvPr/>
        </p:nvSpPr>
        <p:spPr>
          <a:xfrm>
            <a:off x="6481187" y="401934"/>
            <a:ext cx="4938653" cy="6186309"/>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(Thomas McAdory Owen, Alabama and Dictionary of Alabama Biography, vol. III, S.J. Clarke Publishing Company, Chicago, 1921, pp. 949-950)</a:t>
            </a:r>
          </a:p>
        </p:txBody>
      </p:sp>
    </p:spTree>
    <p:extLst>
      <p:ext uri="{BB962C8B-B14F-4D97-AF65-F5344CB8AC3E}">
        <p14:creationId xmlns:p14="http://schemas.microsoft.com/office/powerpoint/2010/main" val="264456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735670-7A64-4713-CA46-96F6864D3691}"/>
              </a:ext>
            </a:extLst>
          </p:cNvPr>
          <p:cNvPicPr>
            <a:picLocks noChangeAspect="1"/>
          </p:cNvPicPr>
          <p:nvPr/>
        </p:nvPicPr>
        <p:blipFill rotWithShape="1">
          <a:blip r:embed="rId2"/>
          <a:srcRect t="8075" b="10697"/>
          <a:stretch/>
        </p:blipFill>
        <p:spPr>
          <a:xfrm>
            <a:off x="20" y="10"/>
            <a:ext cx="12191980" cy="6857990"/>
          </a:xfrm>
          <a:prstGeom prst="rect">
            <a:avLst/>
          </a:prstGeom>
        </p:spPr>
      </p:pic>
    </p:spTree>
    <p:extLst>
      <p:ext uri="{BB962C8B-B14F-4D97-AF65-F5344CB8AC3E}">
        <p14:creationId xmlns:p14="http://schemas.microsoft.com/office/powerpoint/2010/main" val="961292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97A962-9B5F-8595-9F57-AF70AF88D7A5}"/>
              </a:ext>
            </a:extLst>
          </p:cNvPr>
          <p:cNvSpPr txBox="1"/>
          <p:nvPr/>
        </p:nvSpPr>
        <p:spPr>
          <a:xfrm>
            <a:off x="396240" y="528320"/>
            <a:ext cx="11196320" cy="5078313"/>
          </a:xfrm>
          <a:prstGeom prst="rect">
            <a:avLst/>
          </a:prstGeom>
          <a:noFill/>
        </p:spPr>
        <p:txBody>
          <a:bodyPr wrap="square">
            <a:spAutoFit/>
          </a:bodyPr>
          <a:lstStyle/>
          <a:p>
            <a:pPr algn="just"/>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Braggs Store, Lowndes County, Alabama, Dec. 15, 1839: The good cause is advancing rapidly… I   have   been evangelizing this   year, say not more than nine months, during which upwards of 20 have been immersed. Brother Butler has immersed as many more, besides other accessions. Brother J. M. Barnes reached this   place two days ago. He intends settling permanently in this county. Thank the Lord for our increasing strength. James H. Curtis.  (M.H., February 1840, p.91)</a:t>
            </a:r>
          </a:p>
        </p:txBody>
      </p:sp>
    </p:spTree>
    <p:extLst>
      <p:ext uri="{BB962C8B-B14F-4D97-AF65-F5344CB8AC3E}">
        <p14:creationId xmlns:p14="http://schemas.microsoft.com/office/powerpoint/2010/main" val="2551425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View from top of a car speeding along a bridge">
            <a:extLst>
              <a:ext uri="{FF2B5EF4-FFF2-40B4-BE49-F238E27FC236}">
                <a16:creationId xmlns:a16="http://schemas.microsoft.com/office/drawing/2014/main" id="{7B1A5DB3-F8CA-D1E1-C498-C1814037930E}"/>
              </a:ext>
            </a:extLst>
          </p:cNvPr>
          <p:cNvPicPr>
            <a:picLocks noChangeAspect="1"/>
          </p:cNvPicPr>
          <p:nvPr/>
        </p:nvPicPr>
        <p:blipFill rotWithShape="1">
          <a:blip r:embed="rId2"/>
          <a:srcRect t="13590" r="-1" b="11407"/>
          <a:stretch/>
        </p:blipFill>
        <p:spPr>
          <a:xfrm>
            <a:off x="52310" y="0"/>
            <a:ext cx="12191695" cy="6857990"/>
          </a:xfrm>
          <a:prstGeom prst="rect">
            <a:avLst/>
          </a:prstGeom>
        </p:spPr>
      </p:pic>
      <p:sp>
        <p:nvSpPr>
          <p:cNvPr id="8" name="Rectangle 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721FC-C55D-499A-B651-90F9D1FD64FC}"/>
              </a:ext>
            </a:extLst>
          </p:cNvPr>
          <p:cNvSpPr>
            <a:spLocks noGrp="1"/>
          </p:cNvSpPr>
          <p:nvPr>
            <p:ph type="ctrTitle"/>
          </p:nvPr>
        </p:nvSpPr>
        <p:spPr>
          <a:xfrm>
            <a:off x="121921" y="304802"/>
            <a:ext cx="11938000" cy="999699"/>
          </a:xfrm>
        </p:spPr>
        <p:txBody>
          <a:bodyPr>
            <a:normAutofit/>
          </a:bodyPr>
          <a:lstStyle/>
          <a:p>
            <a:pPr algn="ct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Lawrence County Movement</a:t>
            </a:r>
          </a:p>
        </p:txBody>
      </p:sp>
      <p:cxnSp>
        <p:nvCxnSpPr>
          <p:cNvPr id="10" name="Straight Connector 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8CBAE5"/>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562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49F2-87C5-68AA-1E86-70C81C5694D0}"/>
              </a:ext>
            </a:extLst>
          </p:cNvPr>
          <p:cNvSpPr>
            <a:spLocks noGrp="1"/>
          </p:cNvSpPr>
          <p:nvPr>
            <p:ph type="ctrTitle"/>
          </p:nvPr>
        </p:nvSpPr>
        <p:spPr>
          <a:xfrm>
            <a:off x="599440" y="406400"/>
            <a:ext cx="10972799" cy="2937329"/>
          </a:xfrm>
        </p:spPr>
        <p:txBody>
          <a:bodyPr>
            <a:normAutofit/>
          </a:bodyPr>
          <a:lstStyle/>
          <a:p>
            <a:pPr algn="ctr"/>
            <a: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MOUNTAIN HOME</a:t>
            </a:r>
          </a:p>
        </p:txBody>
      </p:sp>
      <p:sp>
        <p:nvSpPr>
          <p:cNvPr id="3" name="Subtitle 2">
            <a:extLst>
              <a:ext uri="{FF2B5EF4-FFF2-40B4-BE49-F238E27FC236}">
                <a16:creationId xmlns:a16="http://schemas.microsoft.com/office/drawing/2014/main" id="{A814644E-471A-64B8-B50B-5A4E9C77792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81055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D2D220-6DFE-2978-9A0A-4768FD02497C}"/>
              </a:ext>
            </a:extLst>
          </p:cNvPr>
          <p:cNvSpPr txBox="1"/>
          <p:nvPr/>
        </p:nvSpPr>
        <p:spPr>
          <a:xfrm>
            <a:off x="121920" y="101600"/>
            <a:ext cx="11633200" cy="6401753"/>
          </a:xfrm>
          <a:prstGeom prst="rect">
            <a:avLst/>
          </a:prstGeom>
          <a:noFill/>
        </p:spPr>
        <p:txBody>
          <a:bodyPr wrap="square">
            <a:spAutoFit/>
          </a:bodyP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MOUNTAIN HOME SCHOOL</a:t>
            </a:r>
          </a:p>
          <a:p>
            <a:pPr algn="just"/>
            <a:endParaRPr lang="en-US" sz="3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1" algn="just"/>
            <a:r>
              <a:rPr lang="en-US" sz="3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Mountain Home, eight miles north of Moulton, was a notable place at an early date. On October 2, 1837, when Martin Van Buren was president, a certain tract containing 40 ¼ acres, located the Southwest ¼ of the Southwest ¼ of Section 22, Township 5, Range 7, Lawrence County, Alabama, was staked out by and deeded to Alexander G. Austin by the United States Government. On this 40 1/2 acres of land stood Mountain Home's first school. Beautiful, ever-flowing Mountain Home Springs are within a stone’s throw of this land.</a:t>
            </a:r>
          </a:p>
        </p:txBody>
      </p:sp>
    </p:spTree>
    <p:extLst>
      <p:ext uri="{BB962C8B-B14F-4D97-AF65-F5344CB8AC3E}">
        <p14:creationId xmlns:p14="http://schemas.microsoft.com/office/powerpoint/2010/main" val="3824311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A5C27-83F6-FE77-1C70-6CBEB0B7C78D}"/>
              </a:ext>
            </a:extLst>
          </p:cNvPr>
          <p:cNvPicPr>
            <a:picLocks noChangeAspect="1"/>
          </p:cNvPicPr>
          <p:nvPr/>
        </p:nvPicPr>
        <p:blipFill>
          <a:blip r:embed="rId2"/>
          <a:stretch>
            <a:fillRect/>
          </a:stretch>
        </p:blipFill>
        <p:spPr>
          <a:xfrm>
            <a:off x="0" y="731498"/>
            <a:ext cx="12192000" cy="5395004"/>
          </a:xfrm>
          <a:prstGeom prst="rect">
            <a:avLst/>
          </a:prstGeom>
        </p:spPr>
      </p:pic>
    </p:spTree>
    <p:extLst>
      <p:ext uri="{BB962C8B-B14F-4D97-AF65-F5344CB8AC3E}">
        <p14:creationId xmlns:p14="http://schemas.microsoft.com/office/powerpoint/2010/main" val="103363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5277B7-A228-EFD1-BA88-CE493E9F3783}"/>
              </a:ext>
            </a:extLst>
          </p:cNvPr>
          <p:cNvSpPr txBox="1"/>
          <p:nvPr/>
        </p:nvSpPr>
        <p:spPr>
          <a:xfrm>
            <a:off x="284480" y="58847"/>
            <a:ext cx="11643360" cy="6124754"/>
          </a:xfrm>
          <a:prstGeom prst="rect">
            <a:avLst/>
          </a:prstGeom>
          <a:noFill/>
        </p:spPr>
        <p:txBody>
          <a:bodyPr wrap="square">
            <a:spAutoFit/>
          </a:bodyPr>
          <a:lstStyle/>
          <a:p>
            <a:pPr algn="just"/>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an Act approved February 6, 1869, four years after the War Between the States, the Legislature of Alabama authorized a normal class at Mountain Home with no appropriations listed. There was a school at Mountain Home all during the decade 1870 to 1880 offering work on the Elementary and Secondary levels with possibly some college courses. James M. Pickens, a minister in the Church of Christ and a teacher, was principal and owner of the school plant. Andrew Pickens, Miss Gertrude Pickens and Miss Lou Williams also taught at that time. James Pickens planned to print a newspaper at Mountain Home and had the printing press installed but on February 3, 1881 was fatally shot before he was able to print the first paper. T. B. Larimore, founder of Mars Hill School in Lauderdale County, Alabama, taught with Mr. Pickens, getting the idea of Mars Hill from Mountain Home Academy. After Mr. Pickens death, there was no school for a while. Posey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Spraggin</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was a teacher for a short time.</a:t>
            </a:r>
          </a:p>
        </p:txBody>
      </p:sp>
    </p:spTree>
    <p:extLst>
      <p:ext uri="{BB962C8B-B14F-4D97-AF65-F5344CB8AC3E}">
        <p14:creationId xmlns:p14="http://schemas.microsoft.com/office/powerpoint/2010/main" val="3396664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0579A0-5119-DA2F-FB6E-5D07F97B8522}"/>
              </a:ext>
            </a:extLst>
          </p:cNvPr>
          <p:cNvPicPr>
            <a:picLocks noChangeAspect="1"/>
          </p:cNvPicPr>
          <p:nvPr/>
        </p:nvPicPr>
        <p:blipFill>
          <a:blip r:embed="rId2"/>
          <a:stretch>
            <a:fillRect/>
          </a:stretch>
        </p:blipFill>
        <p:spPr>
          <a:xfrm>
            <a:off x="1980064" y="0"/>
            <a:ext cx="8231871" cy="6858000"/>
          </a:xfrm>
          <a:prstGeom prst="rect">
            <a:avLst/>
          </a:prstGeom>
        </p:spPr>
      </p:pic>
    </p:spTree>
    <p:extLst>
      <p:ext uri="{BB962C8B-B14F-4D97-AF65-F5344CB8AC3E}">
        <p14:creationId xmlns:p14="http://schemas.microsoft.com/office/powerpoint/2010/main" val="425904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1587DF-1EA5-438B-31F8-ABFB4F30EB24}"/>
              </a:ext>
            </a:extLst>
          </p:cNvPr>
          <p:cNvSpPr txBox="1"/>
          <p:nvPr/>
        </p:nvSpPr>
        <p:spPr>
          <a:xfrm>
            <a:off x="497840" y="325120"/>
            <a:ext cx="11338560" cy="5632311"/>
          </a:xfrm>
          <a:prstGeom prst="rect">
            <a:avLst/>
          </a:prstGeom>
          <a:noFill/>
        </p:spPr>
        <p:txBody>
          <a:bodyPr wrap="square">
            <a:spAutoFit/>
          </a:bodyPr>
          <a:lstStyle/>
          <a:p>
            <a:pPr algn="just"/>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large,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well-adapted and commodious Boarding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House is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still standing and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residence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the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Riley Hill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family.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dining room was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basement and the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kitchen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was in a separate building behind the main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dormitory.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Discipline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dining room was such that the person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charge did not speak for the young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ladies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obey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merely scraped a foot on the stone floor </a:t>
            </a:r>
            <a:r>
              <a:rPr lang="en-US" sz="3600" b="1" i="0" u="none" strike="noStrike" baseline="0" dirty="0">
                <a:solidFill>
                  <a:srgbClr val="4D4D4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a:t>
            </a:r>
            <a:r>
              <a:rPr lang="en-US" sz="3600" b="1" i="0" u="none" strike="noStrike" baseline="0" dirty="0">
                <a:solidFill>
                  <a:srgbClr val="3939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give directions </a:t>
            </a:r>
            <a:r>
              <a:rPr lang="en-US" sz="3600" b="1" i="0" u="none" strike="noStrike" baseline="0" dirty="0">
                <a:solidFill>
                  <a:srgbClr val="2A2A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table manners, rising, and marching out. "One scrape" meant one thing, "two scrapes" meant something else, and so on.</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534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F3FD32-DE58-A555-6276-7D0A8E36A801}"/>
              </a:ext>
            </a:extLst>
          </p:cNvPr>
          <p:cNvSpPr txBox="1"/>
          <p:nvPr/>
        </p:nvSpPr>
        <p:spPr>
          <a:xfrm>
            <a:off x="609600" y="508000"/>
            <a:ext cx="10911840" cy="3416320"/>
          </a:xfrm>
          <a:prstGeom prst="rect">
            <a:avLst/>
          </a:prstGeom>
          <a:noFill/>
        </p:spPr>
        <p:txBody>
          <a:bodyPr wrap="square">
            <a:spAutoFit/>
          </a:bodyPr>
          <a:lstStyle/>
          <a:p>
            <a:pPr algn="just"/>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 July 9, 1889, Mrs. Mary W. Pickens, widow of James M. Pickens, sold to Isaac Hollingsworth and his wife, Mary Hollingsworth, 325 acres of land with all the buildings, tenements, and appurtenances for the price of $1,150. The Mountain Home School plant was included in the sale.</a:t>
            </a:r>
          </a:p>
        </p:txBody>
      </p:sp>
    </p:spTree>
    <p:extLst>
      <p:ext uri="{BB962C8B-B14F-4D97-AF65-F5344CB8AC3E}">
        <p14:creationId xmlns:p14="http://schemas.microsoft.com/office/powerpoint/2010/main" val="4064159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C60A24D-266E-BCBD-325B-91155C32F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9" y="741680"/>
            <a:ext cx="12136805" cy="3173476"/>
          </a:xfrm>
          <a:prstGeom prst="rect">
            <a:avLst/>
          </a:prstGeom>
        </p:spPr>
      </p:pic>
    </p:spTree>
    <p:extLst>
      <p:ext uri="{BB962C8B-B14F-4D97-AF65-F5344CB8AC3E}">
        <p14:creationId xmlns:p14="http://schemas.microsoft.com/office/powerpoint/2010/main" val="1649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21" name="Straight Connector 20">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3"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4" name="Picture 3">
            <a:extLst>
              <a:ext uri="{FF2B5EF4-FFF2-40B4-BE49-F238E27FC236}">
                <a16:creationId xmlns:a16="http://schemas.microsoft.com/office/drawing/2014/main" id="{AA3A3ECF-582B-4773-B772-CD20FAD510BF}"/>
              </a:ext>
            </a:extLst>
          </p:cNvPr>
          <p:cNvPicPr>
            <a:picLocks noChangeAspect="1"/>
          </p:cNvPicPr>
          <p:nvPr/>
        </p:nvPicPr>
        <p:blipFill>
          <a:blip r:embed="rId3"/>
          <a:stretch>
            <a:fillRect/>
          </a:stretch>
        </p:blipFill>
        <p:spPr>
          <a:xfrm>
            <a:off x="0" y="685558"/>
            <a:ext cx="7121857" cy="5501633"/>
          </a:xfrm>
          <a:prstGeom prst="rect">
            <a:avLst/>
          </a:prstGeom>
        </p:spPr>
      </p:pic>
      <p:sp>
        <p:nvSpPr>
          <p:cNvPr id="3" name="TextBox 2">
            <a:extLst>
              <a:ext uri="{FF2B5EF4-FFF2-40B4-BE49-F238E27FC236}">
                <a16:creationId xmlns:a16="http://schemas.microsoft.com/office/drawing/2014/main" id="{F821AF65-2787-BD21-1F6F-4BF1FFEA2DFC}"/>
              </a:ext>
            </a:extLst>
          </p:cNvPr>
          <p:cNvSpPr txBox="1"/>
          <p:nvPr/>
        </p:nvSpPr>
        <p:spPr>
          <a:xfrm>
            <a:off x="7223457" y="135218"/>
            <a:ext cx="4724400" cy="6051973"/>
          </a:xfrm>
          <a:prstGeom prst="rect">
            <a:avLst/>
          </a:prstGeom>
        </p:spPr>
        <p:txBody>
          <a:bodyPr vert="horz" lIns="91440" tIns="45720" rIns="91440" bIns="45720" rtlCol="0" anchor="t">
            <a:normAutofit fontScale="92500"/>
          </a:bodyPr>
          <a:lstStyle/>
          <a:p>
            <a:pPr algn="just" defTabSz="914400">
              <a:lnSpc>
                <a:spcPct val="120000"/>
              </a:lnSpc>
              <a:spcAft>
                <a:spcPts val="600"/>
              </a:spcAft>
              <a:buClr>
                <a:schemeClr val="accent1"/>
              </a:buClr>
              <a:buSzPct val="100000"/>
            </a:pPr>
            <a:r>
              <a:rPr lang="en-US" sz="3200" b="1" i="0" u="none" strike="noStrike"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Home was consolidated with larger schools in 1952, closing the final chapter of the historic Mountain Home School.</a:t>
            </a:r>
          </a:p>
          <a:p>
            <a:pPr indent="-228600" defTabSz="914400">
              <a:lnSpc>
                <a:spcPct val="120000"/>
              </a:lnSpc>
              <a:spcAft>
                <a:spcPts val="600"/>
              </a:spcAft>
              <a:buClr>
                <a:schemeClr val="accent1"/>
              </a:buClr>
              <a:buSzPct val="100000"/>
              <a:buFont typeface="Arial" panose="020B0604020202020204" pitchFamily="34" charset="0"/>
              <a:buChar char="•"/>
            </a:pPr>
            <a:endParaRPr lang="en-US" b="1" i="0" u="none" strike="noStrike" baseline="0" dirty="0"/>
          </a:p>
          <a:p>
            <a:pPr indent="-228600" algn="ctr" defTabSz="914400">
              <a:lnSpc>
                <a:spcPct val="120000"/>
              </a:lnSpc>
              <a:spcAft>
                <a:spcPts val="600"/>
              </a:spcAft>
              <a:buClr>
                <a:schemeClr val="accent1"/>
              </a:buClr>
              <a:buSzPct val="100000"/>
              <a:buFont typeface="Arial" panose="020B0604020202020204" pitchFamily="34" charset="0"/>
              <a:buChar char="•"/>
            </a:pPr>
            <a:endParaRPr lang="en-US" b="1" dirty="0"/>
          </a:p>
          <a:p>
            <a:pPr algn="ctr" defTabSz="914400">
              <a:lnSpc>
                <a:spcPct val="120000"/>
              </a:lnSpc>
              <a:spcAft>
                <a:spcPts val="600"/>
              </a:spcAft>
              <a:buClr>
                <a:schemeClr val="accent1"/>
              </a:buClr>
              <a:buSzPct val="100000"/>
            </a:pPr>
            <a:r>
              <a:rPr lang="en-US" sz="3600" b="1" i="0" u="none" strike="noStrike"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(Excerpts from "Mountain Home School" Written by Ralph E. Graham, 1959).</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7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A95D22-10AD-B414-BB25-B3DBC739701B}"/>
              </a:ext>
            </a:extLst>
          </p:cNvPr>
          <p:cNvSpPr txBox="1"/>
          <p:nvPr/>
        </p:nvSpPr>
        <p:spPr>
          <a:xfrm>
            <a:off x="436880" y="172720"/>
            <a:ext cx="11308080" cy="6717605"/>
          </a:xfrm>
          <a:prstGeom prst="rect">
            <a:avLst/>
          </a:prstGeom>
          <a:noFill/>
        </p:spPr>
        <p:txBody>
          <a:bodyPr wrap="square">
            <a:spAutoFit/>
          </a:bodyPr>
          <a:lstStyle/>
          <a:p>
            <a:pPr algn="just"/>
            <a:r>
              <a:rPr lang="en-US" sz="3200" b="1" i="0" u="none" strike="noStrike" baseline="0" dirty="0">
                <a:effectLst>
                  <a:outerShdw blurRad="38100" dist="38100" dir="2700000" algn="tl">
                    <a:srgbClr val="000000">
                      <a:alpha val="43137"/>
                    </a:srgbClr>
                  </a:outerShdw>
                </a:effectLst>
                <a:latin typeface="Times New Roman" panose="02020603050405020304" pitchFamily="18" charset="0"/>
              </a:rPr>
              <a:t>By 1840, Barnes had returned to Alabama and was conducting a Bible School at "old Brother Wylie's" in Lowndes County. </a:t>
            </a:r>
          </a:p>
          <a:p>
            <a:pPr algn="just"/>
            <a:endParaRPr lang="en-US" sz="3200" b="1" dirty="0">
              <a:effectLst>
                <a:outerShdw blurRad="38100" dist="38100" dir="2700000" algn="tl">
                  <a:srgbClr val="000000">
                    <a:alpha val="43137"/>
                  </a:srgbClr>
                </a:outerShdw>
              </a:effectLst>
              <a:latin typeface="Times New Roman" panose="02020603050405020304" pitchFamily="18" charset="0"/>
            </a:endParaRPr>
          </a:p>
          <a:p>
            <a:pPr algn="just"/>
            <a:r>
              <a:rPr lang="en-US" sz="3200" b="1" i="0" u="none" strike="noStrike" baseline="0" dirty="0">
                <a:effectLst>
                  <a:outerShdw blurRad="38100" dist="38100" dir="2700000" algn="tl">
                    <a:srgbClr val="000000">
                      <a:alpha val="43137"/>
                    </a:srgbClr>
                  </a:outerShdw>
                </a:effectLst>
                <a:latin typeface="Times New Roman" panose="02020603050405020304" pitchFamily="18" charset="0"/>
              </a:rPr>
              <a:t>He had formerly worked in Chambers County and had returned to South Carolina.</a:t>
            </a:r>
          </a:p>
          <a:p>
            <a:pPr algn="just"/>
            <a:endParaRPr lang="en-US" sz="3200" b="1" i="0" u="none" strike="noStrike" baseline="0" dirty="0">
              <a:effectLst>
                <a:outerShdw blurRad="38100" dist="38100" dir="2700000" algn="tl">
                  <a:srgbClr val="000000">
                    <a:alpha val="43137"/>
                  </a:srgbClr>
                </a:outerShdw>
              </a:effectLst>
              <a:latin typeface="Times New Roman" panose="02020603050405020304" pitchFamily="18" charset="0"/>
            </a:endParaRPr>
          </a:p>
          <a:p>
            <a:pPr algn="just"/>
            <a:r>
              <a:rPr lang="en-US" sz="3200" b="1" i="0" u="none" strike="noStrike" baseline="0" dirty="0">
                <a:effectLst>
                  <a:outerShdw blurRad="38100" dist="38100" dir="2700000" algn="tl">
                    <a:srgbClr val="000000">
                      <a:alpha val="43137"/>
                    </a:srgbClr>
                  </a:outerShdw>
                </a:effectLst>
                <a:latin typeface="Times New Roman" panose="02020603050405020304" pitchFamily="18" charset="0"/>
              </a:rPr>
              <a:t>William C. Kirkpatrick, the oldest brother of J. W. Henry's grandmother, was one of the pupils to attend this school. </a:t>
            </a:r>
          </a:p>
          <a:p>
            <a:pPr algn="just"/>
            <a:endParaRPr lang="en-US" sz="3200" b="1" dirty="0">
              <a:effectLst>
                <a:outerShdw blurRad="38100" dist="38100" dir="2700000" algn="tl">
                  <a:srgbClr val="000000">
                    <a:alpha val="43137"/>
                  </a:srgbClr>
                </a:outerShdw>
              </a:effectLst>
              <a:latin typeface="Times New Roman" panose="02020603050405020304" pitchFamily="18" charset="0"/>
            </a:endParaRPr>
          </a:p>
          <a:p>
            <a:pPr algn="just"/>
            <a:r>
              <a:rPr lang="en-US" sz="3200" b="1" i="0" u="none" strike="noStrike" baseline="0" dirty="0">
                <a:effectLst>
                  <a:outerShdw blurRad="38100" dist="38100" dir="2700000" algn="tl">
                    <a:srgbClr val="000000">
                      <a:alpha val="43137"/>
                    </a:srgbClr>
                  </a:outerShdw>
                </a:effectLst>
                <a:latin typeface="Times New Roman" panose="02020603050405020304" pitchFamily="18" charset="0"/>
              </a:rPr>
              <a:t>Henry said that he had heard "many reminiscences of his Uncle William, but Grandmother Payne stuck to it to the last that '</a:t>
            </a:r>
            <a:r>
              <a:rPr lang="en-US" sz="3200" b="1" i="0" u="none" strike="noStrike" baseline="0" dirty="0" err="1">
                <a:effectLst>
                  <a:outerShdw blurRad="38100" dist="38100" dir="2700000" algn="tl">
                    <a:srgbClr val="000000">
                      <a:alpha val="43137"/>
                    </a:srgbClr>
                  </a:outerShdw>
                </a:effectLst>
                <a:latin typeface="Times New Roman" panose="02020603050405020304" pitchFamily="18" charset="0"/>
              </a:rPr>
              <a:t>Jeems</a:t>
            </a:r>
            <a:r>
              <a:rPr lang="en-US" sz="3200" b="1" i="0" u="none" strike="noStrike" baseline="0" dirty="0">
                <a:effectLst>
                  <a:outerShdw blurRad="38100" dist="38100" dir="2700000" algn="tl">
                    <a:srgbClr val="000000">
                      <a:alpha val="43137"/>
                    </a:srgbClr>
                  </a:outerShdw>
                </a:effectLst>
                <a:latin typeface="Times New Roman" panose="02020603050405020304" pitchFamily="18" charset="0"/>
              </a:rPr>
              <a:t>' A. Butler, as she pronounced it, was the greatest of all preachers, living or dead.</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648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7FC26-8D42-5F2E-5557-20C09B5950FB}"/>
              </a:ext>
            </a:extLst>
          </p:cNvPr>
          <p:cNvPicPr>
            <a:picLocks noChangeAspect="1"/>
          </p:cNvPicPr>
          <p:nvPr/>
        </p:nvPicPr>
        <p:blipFill>
          <a:blip r:embed="rId2"/>
          <a:stretch>
            <a:fillRect/>
          </a:stretch>
        </p:blipFill>
        <p:spPr>
          <a:xfrm>
            <a:off x="892236" y="0"/>
            <a:ext cx="10407527" cy="6858000"/>
          </a:xfrm>
          <a:prstGeom prst="rect">
            <a:avLst/>
          </a:prstGeom>
        </p:spPr>
      </p:pic>
    </p:spTree>
    <p:extLst>
      <p:ext uri="{BB962C8B-B14F-4D97-AF65-F5344CB8AC3E}">
        <p14:creationId xmlns:p14="http://schemas.microsoft.com/office/powerpoint/2010/main" val="40674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17539-DBF5-3A98-91CA-7280ABAC06EC}"/>
              </a:ext>
            </a:extLst>
          </p:cNvPr>
          <p:cNvPicPr>
            <a:picLocks noChangeAspect="1"/>
          </p:cNvPicPr>
          <p:nvPr/>
        </p:nvPicPr>
        <p:blipFill>
          <a:blip r:embed="rId2"/>
          <a:stretch>
            <a:fillRect/>
          </a:stretch>
        </p:blipFill>
        <p:spPr>
          <a:xfrm>
            <a:off x="2682469" y="71120"/>
            <a:ext cx="6827062" cy="6858000"/>
          </a:xfrm>
          <a:prstGeom prst="rect">
            <a:avLst/>
          </a:prstGeom>
        </p:spPr>
      </p:pic>
    </p:spTree>
    <p:extLst>
      <p:ext uri="{BB962C8B-B14F-4D97-AF65-F5344CB8AC3E}">
        <p14:creationId xmlns:p14="http://schemas.microsoft.com/office/powerpoint/2010/main" val="704057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36B4D4-524E-6D02-8A2F-53817AF20D07}"/>
              </a:ext>
            </a:extLst>
          </p:cNvPr>
          <p:cNvPicPr>
            <a:picLocks noChangeAspect="1"/>
          </p:cNvPicPr>
          <p:nvPr/>
        </p:nvPicPr>
        <p:blipFill>
          <a:blip r:embed="rId2"/>
          <a:stretch>
            <a:fillRect/>
          </a:stretch>
        </p:blipFill>
        <p:spPr>
          <a:xfrm>
            <a:off x="3098800" y="55439"/>
            <a:ext cx="6096000" cy="6861479"/>
          </a:xfrm>
          <a:prstGeom prst="rect">
            <a:avLst/>
          </a:prstGeom>
        </p:spPr>
      </p:pic>
    </p:spTree>
    <p:extLst>
      <p:ext uri="{BB962C8B-B14F-4D97-AF65-F5344CB8AC3E}">
        <p14:creationId xmlns:p14="http://schemas.microsoft.com/office/powerpoint/2010/main" val="417506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60" name="Picture 4" descr="James Anderson Conference">
            <a:extLst>
              <a:ext uri="{FF2B5EF4-FFF2-40B4-BE49-F238E27FC236}">
                <a16:creationId xmlns:a16="http://schemas.microsoft.com/office/drawing/2014/main" id="{96F69596-4015-4128-AB48-4F4B711469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852474" y="1658686"/>
            <a:ext cx="8609603" cy="4209454"/>
          </a:xfrm>
          <a:noFill/>
          <a:extLst>
            <a:ext uri="{909E8E84-426E-40DD-AFC4-6F175D3DCCD1}">
              <a14:hiddenFill xmlns:a14="http://schemas.microsoft.com/office/drawing/2010/main">
                <a:solidFill>
                  <a:srgbClr val="FFFFFF"/>
                </a:solidFill>
              </a14:hiddenFill>
            </a:ext>
          </a:extLst>
        </p:spPr>
      </p:pic>
      <p:sp>
        <p:nvSpPr>
          <p:cNvPr id="96262" name="Text Box 6">
            <a:extLst>
              <a:ext uri="{FF2B5EF4-FFF2-40B4-BE49-F238E27FC236}">
                <a16:creationId xmlns:a16="http://schemas.microsoft.com/office/drawing/2014/main" id="{B2EFED3D-A112-41DB-8263-2D30A5863B15}"/>
              </a:ext>
            </a:extLst>
          </p:cNvPr>
          <p:cNvSpPr txBox="1">
            <a:spLocks noChangeArrowheads="1"/>
          </p:cNvSpPr>
          <p:nvPr/>
        </p:nvSpPr>
        <p:spPr bwMode="auto">
          <a:xfrm>
            <a:off x="1852474" y="284087"/>
            <a:ext cx="8586926" cy="1200329"/>
          </a:xfrm>
          <a:prstGeom prst="rect">
            <a:avLst/>
          </a:prstGeom>
          <a:noFill/>
          <a:ln w="9525" algn="ctr">
            <a:noFill/>
            <a:miter lim="800000"/>
            <a:headEnd/>
            <a:tailEnd/>
          </a:ln>
          <a:effectLst/>
        </p:spPr>
        <p:txBody>
          <a:bodyPr wrap="square">
            <a:spAutoFit/>
          </a:bodyPr>
          <a:lstStyle/>
          <a:p>
            <a:pPr marL="342900" indent="-342900" algn="just">
              <a:spcBef>
                <a:spcPct val="20000"/>
              </a:spcBef>
              <a:buClr>
                <a:schemeClr val="hlink"/>
              </a:buClr>
              <a:buSzPct val="65000"/>
              <a:defRPr/>
            </a:pPr>
            <a:r>
              <a:rPr lang="en-US" sz="36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Crocket McDonald At Conference ,August 18, 1827.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arn(inVertical)">
                                      <p:cBhvr>
                                        <p:cTn id="7" dur="5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3" name="Rectangle 3">
            <a:extLst>
              <a:ext uri="{FF2B5EF4-FFF2-40B4-BE49-F238E27FC236}">
                <a16:creationId xmlns:a16="http://schemas.microsoft.com/office/drawing/2014/main" id="{D11F6EAE-BECA-40F0-A033-A71FC388E17A}"/>
              </a:ext>
            </a:extLst>
          </p:cNvPr>
          <p:cNvSpPr>
            <a:spLocks noGrp="1" noChangeArrowheads="1"/>
          </p:cNvSpPr>
          <p:nvPr>
            <p:ph idx="1"/>
          </p:nvPr>
        </p:nvSpPr>
        <p:spPr>
          <a:xfrm>
            <a:off x="1676400" y="470518"/>
            <a:ext cx="8991600" cy="5625483"/>
          </a:xfrm>
        </p:spPr>
        <p:txBody>
          <a:bodyPr>
            <a:normAutofit fontScale="92500" lnSpcReduction="20000"/>
          </a:bodyPr>
          <a:lstStyle/>
          <a:p>
            <a:pPr marL="609600" indent="-609600" algn="just">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James Madison Pickens Arrived In 1868.</a:t>
            </a:r>
          </a:p>
          <a:p>
            <a:pPr marL="990600" lvl="1" indent="-533400" algn="just">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990600" lvl="1" indent="-533400" algn="just">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Began Mountain Home College north of 		Moulton.</a:t>
            </a:r>
          </a:p>
          <a:p>
            <a:pPr marL="990600" lvl="1" indent="-533400" algn="just">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990600" lvl="1" indent="-533400" algn="just">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 	Larimore taught there for a year.</a:t>
            </a:r>
          </a:p>
          <a:p>
            <a:pPr marL="990600" lvl="1" indent="-533400" algn="just">
              <a:buNone/>
              <a:defRPr/>
            </a:pP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990600" lvl="1" indent="-533400" algn="just">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		It was at Mountain Home that 	Larimore 	decided to start Mars Hill Bible 	College.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6674-33BD-4C75-9FE7-07F4D1D51145}"/>
              </a:ext>
            </a:extLst>
          </p:cNvPr>
          <p:cNvSpPr>
            <a:spLocks noGrp="1"/>
          </p:cNvSpPr>
          <p:nvPr>
            <p:ph type="title"/>
          </p:nvPr>
        </p:nvSpPr>
        <p:spPr/>
        <p:txBody>
          <a:bodyPr/>
          <a:lstStyle/>
          <a:p>
            <a:endParaRPr lang="en-US"/>
          </a:p>
        </p:txBody>
      </p:sp>
      <p:pic>
        <p:nvPicPr>
          <p:cNvPr id="5" name="Content Placeholder 4" descr="An old photo of a vehicle&#10;&#10;Description automatically generated">
            <a:extLst>
              <a:ext uri="{FF2B5EF4-FFF2-40B4-BE49-F238E27FC236}">
                <a16:creationId xmlns:a16="http://schemas.microsoft.com/office/drawing/2014/main" id="{3192EB17-B365-4CEE-90F5-C1D4E25BD664}"/>
              </a:ext>
            </a:extLst>
          </p:cNvPr>
          <p:cNvPicPr>
            <a:picLocks noGrp="1" noChangeAspect="1"/>
          </p:cNvPicPr>
          <p:nvPr>
            <p:ph idx="1"/>
          </p:nvPr>
        </p:nvPicPr>
        <p:blipFill>
          <a:blip r:embed="rId2"/>
          <a:stretch>
            <a:fillRect/>
          </a:stretch>
        </p:blipFill>
        <p:spPr>
          <a:xfrm>
            <a:off x="1524000" y="0"/>
            <a:ext cx="9144000" cy="6851394"/>
          </a:xfrm>
        </p:spPr>
      </p:pic>
    </p:spTree>
    <p:extLst>
      <p:ext uri="{BB962C8B-B14F-4D97-AF65-F5344CB8AC3E}">
        <p14:creationId xmlns:p14="http://schemas.microsoft.com/office/powerpoint/2010/main" val="2632101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A5BFE2-90C3-444C-A447-5D6560BA2292}"/>
              </a:ext>
            </a:extLst>
          </p:cNvPr>
          <p:cNvSpPr>
            <a:spLocks noGrp="1"/>
          </p:cNvSpPr>
          <p:nvPr>
            <p:ph idx="1"/>
          </p:nvPr>
        </p:nvSpPr>
        <p:spPr>
          <a:xfrm>
            <a:off x="1967883" y="213064"/>
            <a:ext cx="8318377" cy="6232124"/>
          </a:xfrm>
        </p:spPr>
        <p:txBody>
          <a:bodyPr>
            <a:normAutofit lnSpcReduction="10000"/>
          </a:bodyPr>
          <a:lstStyle/>
          <a:p>
            <a:pPr marL="342900" indent="-342900" algn="just">
              <a:spcBef>
                <a:spcPct val="20000"/>
              </a:spcBef>
              <a:buClr>
                <a:schemeClr val="hlink"/>
              </a:buClr>
              <a:buSzPct val="65000"/>
              <a:buNone/>
              <a:defRPr/>
            </a:pPr>
            <a:r>
              <a:rPr lang="en-US" sz="3200" dirty="0">
                <a:effectLst>
                  <a:outerShdw blurRad="38100" dist="38100" dir="2700000" algn="tl">
                    <a:srgbClr val="000000"/>
                  </a:outerShdw>
                </a:effectLst>
                <a:latin typeface="Times New Roman" panose="02020603050405020304" pitchFamily="18" charset="0"/>
                <a:cs typeface="Times New Roman" panose="02020603050405020304" pitchFamily="18" charset="0"/>
              </a:rPr>
              <a:t>Pickens published a Journal at Mountain Home.</a:t>
            </a:r>
          </a:p>
          <a:p>
            <a:pPr marL="342900" indent="-342900" algn="just">
              <a:spcBef>
                <a:spcPct val="20000"/>
              </a:spcBef>
              <a:buClr>
                <a:schemeClr val="hlink"/>
              </a:buClr>
              <a:buSzPct val="65000"/>
              <a:buNone/>
              <a:defRPr/>
            </a:pPr>
            <a:endParaRPr lang="en-US" sz="3200" dirty="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gn="just">
              <a:spcBef>
                <a:spcPct val="20000"/>
              </a:spcBef>
              <a:buClr>
                <a:schemeClr val="hlink"/>
              </a:buClr>
              <a:buSzPct val="65000"/>
              <a:buNone/>
              <a:defRPr/>
            </a:pPr>
            <a:r>
              <a:rPr lang="en-US" sz="3200" dirty="0">
                <a:effectLst>
                  <a:outerShdw blurRad="38100" dist="38100" dir="2700000" algn="tl">
                    <a:srgbClr val="000000"/>
                  </a:outerShdw>
                </a:effectLst>
                <a:latin typeface="Times New Roman" panose="02020603050405020304" pitchFamily="18" charset="0"/>
                <a:cs typeface="Times New Roman" panose="02020603050405020304" pitchFamily="18" charset="0"/>
              </a:rPr>
              <a:t>He also ran for Governor Of Alabama in 1880, On the Greenback ticket. </a:t>
            </a:r>
          </a:p>
          <a:p>
            <a:pPr marL="342900" indent="-342900" algn="just">
              <a:spcBef>
                <a:spcPct val="20000"/>
              </a:spcBef>
              <a:buClr>
                <a:schemeClr val="hlink"/>
              </a:buClr>
              <a:buSzPct val="65000"/>
              <a:buNone/>
              <a:defRPr/>
            </a:pPr>
            <a:endParaRPr lang="en-US" sz="3200" dirty="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gn="just">
              <a:spcBef>
                <a:spcPct val="20000"/>
              </a:spcBef>
              <a:buClr>
                <a:schemeClr val="hlink"/>
              </a:buClr>
              <a:buSzPct val="65000"/>
              <a:buNone/>
              <a:defRPr/>
            </a:pPr>
            <a:r>
              <a:rPr lang="en-US" sz="3200" dirty="0">
                <a:effectLst>
                  <a:outerShdw blurRad="38100" dist="38100" dir="2700000" algn="tl">
                    <a:srgbClr val="000000"/>
                  </a:outerShdw>
                </a:effectLst>
                <a:latin typeface="Times New Roman" panose="02020603050405020304" pitchFamily="18" charset="0"/>
                <a:cs typeface="Times New Roman" panose="02020603050405020304" pitchFamily="18" charset="0"/>
              </a:rPr>
              <a:t>He died in a </a:t>
            </a:r>
            <a:r>
              <a:rPr lang="en-US" sz="3200"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tradgic</a:t>
            </a:r>
            <a:r>
              <a:rPr lang="en-US" sz="3200" dirty="0">
                <a:effectLst>
                  <a:outerShdw blurRad="38100" dist="38100" dir="2700000" algn="tl">
                    <a:srgbClr val="000000"/>
                  </a:outerShdw>
                </a:effectLst>
                <a:latin typeface="Times New Roman" panose="02020603050405020304" pitchFamily="18" charset="0"/>
                <a:cs typeface="Times New Roman" panose="02020603050405020304" pitchFamily="18" charset="0"/>
              </a:rPr>
              <a:t> death in 1881. He was murdered, possibly over politics.</a:t>
            </a:r>
          </a:p>
          <a:p>
            <a:pPr marL="342900" indent="-342900" algn="just">
              <a:spcBef>
                <a:spcPct val="20000"/>
              </a:spcBef>
              <a:buClr>
                <a:schemeClr val="hlink"/>
              </a:buClr>
              <a:buSzPct val="65000"/>
              <a:buNone/>
              <a:defRPr/>
            </a:pPr>
            <a:endParaRPr lang="en-US" sz="3200" dirty="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gn="just">
              <a:spcBef>
                <a:spcPct val="20000"/>
              </a:spcBef>
              <a:buClr>
                <a:schemeClr val="hlink"/>
              </a:buClr>
              <a:buSzPct val="65000"/>
              <a:buNone/>
              <a:defRPr/>
            </a:pPr>
            <a:r>
              <a:rPr lang="en-US" sz="3200" dirty="0">
                <a:effectLst>
                  <a:outerShdw blurRad="38100" dist="38100" dir="2700000" algn="tl">
                    <a:srgbClr val="000000"/>
                  </a:outerShdw>
                </a:effectLst>
                <a:latin typeface="Times New Roman" panose="02020603050405020304" pitchFamily="18" charset="0"/>
                <a:cs typeface="Times New Roman" panose="02020603050405020304" pitchFamily="18" charset="0"/>
              </a:rPr>
              <a:t>General Joe Wheeler volunteered to help in Letson’s defense. </a:t>
            </a:r>
          </a:p>
          <a:p>
            <a:endParaRPr lang="en-US" dirty="0"/>
          </a:p>
        </p:txBody>
      </p:sp>
    </p:spTree>
    <p:extLst>
      <p:ext uri="{BB962C8B-B14F-4D97-AF65-F5344CB8AC3E}">
        <p14:creationId xmlns:p14="http://schemas.microsoft.com/office/powerpoint/2010/main" val="4191698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F198-6464-4F21-BFF3-2BC7D81F5DB4}"/>
              </a:ext>
            </a:extLst>
          </p:cNvPr>
          <p:cNvSpPr>
            <a:spLocks noGrp="1"/>
          </p:cNvSpPr>
          <p:nvPr>
            <p:ph type="title"/>
          </p:nvPr>
        </p:nvSpPr>
        <p:spPr>
          <a:xfrm>
            <a:off x="1926673" y="167780"/>
            <a:ext cx="8397378" cy="931178"/>
          </a:xfrm>
        </p:spPr>
        <p:txBody>
          <a:bodyPr>
            <a:normAutofit/>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MOUNTAIN HOME COLLEGE</a:t>
            </a:r>
          </a:p>
        </p:txBody>
      </p:sp>
      <p:pic>
        <p:nvPicPr>
          <p:cNvPr id="5" name="Content Placeholder 4" descr="A blurry photo of a person&#10;&#10;Description automatically generated">
            <a:extLst>
              <a:ext uri="{FF2B5EF4-FFF2-40B4-BE49-F238E27FC236}">
                <a16:creationId xmlns:a16="http://schemas.microsoft.com/office/drawing/2014/main" id="{7AABFC75-039F-468C-87E3-6D46DC09052A}"/>
              </a:ext>
            </a:extLst>
          </p:cNvPr>
          <p:cNvPicPr>
            <a:picLocks noGrp="1" noChangeAspect="1"/>
          </p:cNvPicPr>
          <p:nvPr>
            <p:ph idx="1"/>
          </p:nvPr>
        </p:nvPicPr>
        <p:blipFill>
          <a:blip r:embed="rId2"/>
          <a:stretch>
            <a:fillRect/>
          </a:stretch>
        </p:blipFill>
        <p:spPr>
          <a:xfrm>
            <a:off x="6577941" y="1098958"/>
            <a:ext cx="4148784" cy="5759042"/>
          </a:xfrm>
        </p:spPr>
      </p:pic>
      <p:pic>
        <p:nvPicPr>
          <p:cNvPr id="9" name="Picture 8" descr="A gravestone in a park&#10;&#10;Description automatically generated">
            <a:extLst>
              <a:ext uri="{FF2B5EF4-FFF2-40B4-BE49-F238E27FC236}">
                <a16:creationId xmlns:a16="http://schemas.microsoft.com/office/drawing/2014/main" id="{A1CCE321-BF67-44AE-9993-23F8EC5F00C6}"/>
              </a:ext>
            </a:extLst>
          </p:cNvPr>
          <p:cNvPicPr>
            <a:picLocks noChangeAspect="1"/>
          </p:cNvPicPr>
          <p:nvPr/>
        </p:nvPicPr>
        <p:blipFill>
          <a:blip r:embed="rId3"/>
          <a:stretch>
            <a:fillRect/>
          </a:stretch>
        </p:blipFill>
        <p:spPr>
          <a:xfrm>
            <a:off x="1523999" y="1083007"/>
            <a:ext cx="5053942" cy="5743092"/>
          </a:xfrm>
          <a:prstGeom prst="rect">
            <a:avLst/>
          </a:prstGeom>
        </p:spPr>
      </p:pic>
    </p:spTree>
    <p:extLst>
      <p:ext uri="{BB962C8B-B14F-4D97-AF65-F5344CB8AC3E}">
        <p14:creationId xmlns:p14="http://schemas.microsoft.com/office/powerpoint/2010/main" val="34993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8" descr="A close up of a newspaper&#10;&#10;Description automatically generated">
            <a:extLst>
              <a:ext uri="{FF2B5EF4-FFF2-40B4-BE49-F238E27FC236}">
                <a16:creationId xmlns:a16="http://schemas.microsoft.com/office/drawing/2014/main" id="{28A7A959-FE64-43B2-BA04-2A52321C4EF5}"/>
              </a:ext>
            </a:extLst>
          </p:cNvPr>
          <p:cNvPicPr>
            <a:picLocks noGrp="1" noChangeAspect="1"/>
          </p:cNvPicPr>
          <p:nvPr>
            <p:ph idx="1"/>
          </p:nvPr>
        </p:nvPicPr>
        <p:blipFill>
          <a:blip r:embed="rId2"/>
          <a:stretch>
            <a:fillRect/>
          </a:stretch>
        </p:blipFill>
        <p:spPr>
          <a:xfrm>
            <a:off x="1524000" y="0"/>
            <a:ext cx="9144000" cy="6851862"/>
          </a:xfrm>
        </p:spPr>
      </p:pic>
    </p:spTree>
    <p:extLst>
      <p:ext uri="{BB962C8B-B14F-4D97-AF65-F5344CB8AC3E}">
        <p14:creationId xmlns:p14="http://schemas.microsoft.com/office/powerpoint/2010/main" val="3752815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8" name="Picture 4" descr="James Madison Pickens Mkr">
            <a:extLst>
              <a:ext uri="{FF2B5EF4-FFF2-40B4-BE49-F238E27FC236}">
                <a16:creationId xmlns:a16="http://schemas.microsoft.com/office/drawing/2014/main" id="{61989654-BC35-4034-AE62-97BAF4E031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92814" y="838200"/>
            <a:ext cx="3652837" cy="57912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wedge">
                                      <p:cBhvr>
                                        <p:cTn id="7" dur="20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AA591D-A355-908F-0112-77688C1AB1B6}"/>
              </a:ext>
            </a:extLst>
          </p:cNvPr>
          <p:cNvSpPr txBox="1"/>
          <p:nvPr/>
        </p:nvSpPr>
        <p:spPr>
          <a:xfrm>
            <a:off x="396240" y="599440"/>
            <a:ext cx="11369040" cy="3170099"/>
          </a:xfrm>
          <a:prstGeom prst="rect">
            <a:avLst/>
          </a:prstGeom>
          <a:noFill/>
        </p:spPr>
        <p:txBody>
          <a:bodyPr wrap="square">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William C. Kirkpatrick was the eldest brother of Sarah Kirkpatrick Payne. He attended the Bible School conducted at "Brother Wylie's in Lowndes County," by John M. Barnes, who has already been mentioned.</a:t>
            </a:r>
          </a:p>
        </p:txBody>
      </p:sp>
    </p:spTree>
    <p:extLst>
      <p:ext uri="{BB962C8B-B14F-4D97-AF65-F5344CB8AC3E}">
        <p14:creationId xmlns:p14="http://schemas.microsoft.com/office/powerpoint/2010/main" val="196337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E7FB7D-16FD-8633-24BC-0A09A77A2728}"/>
              </a:ext>
            </a:extLst>
          </p:cNvPr>
          <p:cNvPicPr>
            <a:picLocks noChangeAspect="1"/>
          </p:cNvPicPr>
          <p:nvPr/>
        </p:nvPicPr>
        <p:blipFill>
          <a:blip r:embed="rId2"/>
          <a:stretch>
            <a:fillRect/>
          </a:stretch>
        </p:blipFill>
        <p:spPr>
          <a:xfrm>
            <a:off x="-1" y="0"/>
            <a:ext cx="4847651" cy="6858000"/>
          </a:xfrm>
          <a:prstGeom prst="rect">
            <a:avLst/>
          </a:prstGeom>
        </p:spPr>
      </p:pic>
      <p:pic>
        <p:nvPicPr>
          <p:cNvPr id="5" name="Picture 4">
            <a:extLst>
              <a:ext uri="{FF2B5EF4-FFF2-40B4-BE49-F238E27FC236}">
                <a16:creationId xmlns:a16="http://schemas.microsoft.com/office/drawing/2014/main" id="{D79772FF-57E5-F555-C6BC-D78CF911A79A}"/>
              </a:ext>
            </a:extLst>
          </p:cNvPr>
          <p:cNvPicPr>
            <a:picLocks noChangeAspect="1"/>
          </p:cNvPicPr>
          <p:nvPr/>
        </p:nvPicPr>
        <p:blipFill>
          <a:blip r:embed="rId3"/>
          <a:stretch>
            <a:fillRect/>
          </a:stretch>
        </p:blipFill>
        <p:spPr>
          <a:xfrm>
            <a:off x="4914052" y="528320"/>
            <a:ext cx="7003627" cy="5252720"/>
          </a:xfrm>
          <a:prstGeom prst="rect">
            <a:avLst/>
          </a:prstGeom>
        </p:spPr>
      </p:pic>
    </p:spTree>
    <p:extLst>
      <p:ext uri="{BB962C8B-B14F-4D97-AF65-F5344CB8AC3E}">
        <p14:creationId xmlns:p14="http://schemas.microsoft.com/office/powerpoint/2010/main" val="350792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21F4B-DE66-2428-B8BD-C2BE0C40B278}"/>
              </a:ext>
            </a:extLst>
          </p:cNvPr>
          <p:cNvPicPr>
            <a:picLocks noChangeAspect="1"/>
          </p:cNvPicPr>
          <p:nvPr/>
        </p:nvPicPr>
        <p:blipFill rotWithShape="1">
          <a:blip r:embed="rId2"/>
          <a:srcRect t="11326" b="13688"/>
          <a:stretch/>
        </p:blipFill>
        <p:spPr>
          <a:xfrm>
            <a:off x="20" y="1282"/>
            <a:ext cx="12191980" cy="6856718"/>
          </a:xfrm>
          <a:prstGeom prst="rect">
            <a:avLst/>
          </a:prstGeom>
        </p:spPr>
      </p:pic>
    </p:spTree>
    <p:extLst>
      <p:ext uri="{BB962C8B-B14F-4D97-AF65-F5344CB8AC3E}">
        <p14:creationId xmlns:p14="http://schemas.microsoft.com/office/powerpoint/2010/main" val="768739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BAB13A4-0CA6-A917-1065-B9A650D92D42}"/>
              </a:ext>
            </a:extLst>
          </p:cNvPr>
          <p:cNvSpPr>
            <a:spLocks noGrp="1" noChangeArrowheads="1"/>
          </p:cNvSpPr>
          <p:nvPr>
            <p:ph type="ctrTitle"/>
          </p:nvPr>
        </p:nvSpPr>
        <p:spPr>
          <a:xfrm>
            <a:off x="995681" y="802298"/>
            <a:ext cx="10059172" cy="2541431"/>
          </a:xfrm>
        </p:spPr>
        <p:txBody>
          <a:bodyPr>
            <a:normAutofit/>
          </a:bodyPr>
          <a:lstStyle/>
          <a:p>
            <a:pPr algn="ctr">
              <a:defRPr/>
            </a:pPr>
            <a:r>
              <a:rPr lang="en-US" sz="9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Mars Hill</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3B79B6F6-DD0D-E151-7BD8-72E637972F4B}"/>
              </a:ext>
            </a:extLst>
          </p:cNvPr>
          <p:cNvSpPr>
            <a:spLocks noGrp="1" noChangeArrowheads="1"/>
          </p:cNvSpPr>
          <p:nvPr>
            <p:ph type="body" sz="half" idx="1"/>
          </p:nvPr>
        </p:nvSpPr>
        <p:spPr/>
        <p:txBody>
          <a:bodyPr/>
          <a:lstStyle/>
          <a:p>
            <a:pPr eaLnBrk="1" hangingPunct="1">
              <a:buFont typeface="Wingdings" panose="05000000000000000000" pitchFamily="2" charset="2"/>
              <a:buNone/>
              <a:defRPr/>
            </a:pPr>
            <a:r>
              <a:rPr lang="en-US" sz="2800"/>
              <a:t>	</a:t>
            </a:r>
          </a:p>
        </p:txBody>
      </p:sp>
      <p:pic>
        <p:nvPicPr>
          <p:cNvPr id="3076" name="Picture 4" descr="Tolbert Fanning">
            <a:extLst>
              <a:ext uri="{FF2B5EF4-FFF2-40B4-BE49-F238E27FC236}">
                <a16:creationId xmlns:a16="http://schemas.microsoft.com/office/drawing/2014/main" id="{F36D59AB-EFBD-8C8D-5568-9890A4A45820}"/>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03200" y="1258907"/>
            <a:ext cx="3576320" cy="5635880"/>
          </a:xfrm>
          <a:noFill/>
          <a:extLst>
            <a:ext uri="{909E8E84-426E-40DD-AFC4-6F175D3DCCD1}">
              <a14:hiddenFill xmlns:a14="http://schemas.microsoft.com/office/drawing/2010/main">
                <a:solidFill>
                  <a:srgbClr val="FFFFFF"/>
                </a:solidFill>
              </a14:hiddenFill>
            </a:ext>
          </a:extLst>
        </p:spPr>
      </p:pic>
      <p:pic>
        <p:nvPicPr>
          <p:cNvPr id="3077" name="Picture 5" descr="Franklin College">
            <a:extLst>
              <a:ext uri="{FF2B5EF4-FFF2-40B4-BE49-F238E27FC236}">
                <a16:creationId xmlns:a16="http://schemas.microsoft.com/office/drawing/2014/main" id="{B9D4F787-2160-F919-DFC7-85E470225D6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76800" y="2209801"/>
            <a:ext cx="5791200" cy="3590925"/>
          </a:xfrm>
          <a:noFill/>
          <a:extLst>
            <a:ext uri="{909E8E84-426E-40DD-AFC4-6F175D3DCCD1}">
              <a14:hiddenFill xmlns:a14="http://schemas.microsoft.com/office/drawing/2010/main">
                <a:solidFill>
                  <a:srgbClr val="FFFFFF"/>
                </a:solidFill>
              </a14:hiddenFill>
            </a:ext>
          </a:extLst>
        </p:spPr>
      </p:pic>
      <p:sp>
        <p:nvSpPr>
          <p:cNvPr id="5126" name="Text Box 6">
            <a:extLst>
              <a:ext uri="{FF2B5EF4-FFF2-40B4-BE49-F238E27FC236}">
                <a16:creationId xmlns:a16="http://schemas.microsoft.com/office/drawing/2014/main" id="{B526084B-8697-46C6-65C3-0AFCD79B6D13}"/>
              </a:ext>
            </a:extLst>
          </p:cNvPr>
          <p:cNvSpPr txBox="1">
            <a:spLocks noChangeArrowheads="1"/>
          </p:cNvSpPr>
          <p:nvPr/>
        </p:nvSpPr>
        <p:spPr bwMode="auto">
          <a:xfrm>
            <a:off x="4632325" y="10223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1800"/>
          </a:p>
        </p:txBody>
      </p:sp>
      <p:sp>
        <p:nvSpPr>
          <p:cNvPr id="3079" name="Text Box 7">
            <a:extLst>
              <a:ext uri="{FF2B5EF4-FFF2-40B4-BE49-F238E27FC236}">
                <a16:creationId xmlns:a16="http://schemas.microsoft.com/office/drawing/2014/main" id="{89EE4B0E-606A-D918-0E33-8C9C97C67E76}"/>
              </a:ext>
            </a:extLst>
          </p:cNvPr>
          <p:cNvSpPr txBox="1">
            <a:spLocks noChangeArrowheads="1"/>
          </p:cNvSpPr>
          <p:nvPr/>
        </p:nvSpPr>
        <p:spPr bwMode="auto">
          <a:xfrm>
            <a:off x="396240" y="304800"/>
            <a:ext cx="11419840" cy="954107"/>
          </a:xfrm>
          <a:prstGeom prst="rect">
            <a:avLst/>
          </a:prstGeom>
          <a:noFill/>
          <a:ln w="9525" algn="ctr">
            <a:noFill/>
            <a:miter lim="800000"/>
            <a:headEnd/>
            <a:tailEnd/>
          </a:ln>
        </p:spPr>
        <p:txBody>
          <a:bodyPr wrap="square">
            <a:spAutoFit/>
          </a:bodyPr>
          <a:lstStyle/>
          <a:p>
            <a:pPr marL="342900" indent="-342900" algn="ctr">
              <a:defRPr/>
            </a:pPr>
            <a:r>
              <a:rPr lang="en-US" sz="2800" b="1" dirty="0">
                <a:effectLst>
                  <a:outerShdw blurRad="38100" dist="38100" dir="2700000" algn="tl">
                    <a:srgbClr val="000000">
                      <a:alpha val="43137"/>
                    </a:srgbClr>
                  </a:outerShdw>
                </a:effectLst>
                <a:latin typeface="Tahoma" charset="0"/>
              </a:rPr>
              <a:t>Franklin College was established by Tolbert </a:t>
            </a:r>
          </a:p>
          <a:p>
            <a:pPr marL="342900" indent="-342900" algn="ctr">
              <a:defRPr/>
            </a:pPr>
            <a:r>
              <a:rPr lang="en-US" sz="2800" b="1" dirty="0">
                <a:effectLst>
                  <a:outerShdw blurRad="38100" dist="38100" dir="2700000" algn="tl">
                    <a:srgbClr val="000000">
                      <a:alpha val="43137"/>
                    </a:srgbClr>
                  </a:outerShdw>
                </a:effectLst>
                <a:latin typeface="Tahoma" charset="0"/>
              </a:rPr>
              <a:t>Fanning In 1845 and it ended in 1866.</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edge">
                                      <p:cBhvr>
                                        <p:cTn id="7" dur="2000"/>
                                        <p:tgtEl>
                                          <p:spTgt spid="3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wipe(down)">
                                      <p:cBhvr>
                                        <p:cTn id="1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descr="David Lipscomb">
            <a:extLst>
              <a:ext uri="{FF2B5EF4-FFF2-40B4-BE49-F238E27FC236}">
                <a16:creationId xmlns:a16="http://schemas.microsoft.com/office/drawing/2014/main" id="{A730CB30-A802-2095-478E-CF2BC25248D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60806" y="1447800"/>
            <a:ext cx="3254375" cy="5105400"/>
          </a:xfrm>
          <a:noFill/>
          <a:extLst>
            <a:ext uri="{909E8E84-426E-40DD-AFC4-6F175D3DCCD1}">
              <a14:hiddenFill xmlns:a14="http://schemas.microsoft.com/office/drawing/2010/main">
                <a:solidFill>
                  <a:srgbClr val="FFFFFF"/>
                </a:solidFill>
              </a14:hiddenFill>
            </a:ext>
          </a:extLst>
        </p:spPr>
      </p:pic>
      <p:pic>
        <p:nvPicPr>
          <p:cNvPr id="4100" name="Picture 4" descr="T">
            <a:extLst>
              <a:ext uri="{FF2B5EF4-FFF2-40B4-BE49-F238E27FC236}">
                <a16:creationId xmlns:a16="http://schemas.microsoft.com/office/drawing/2014/main" id="{1B2742A0-B3CA-C2BB-5BA6-32D6520FA95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82436" y="1524000"/>
            <a:ext cx="4181475" cy="5029200"/>
          </a:xfrm>
          <a:noFill/>
          <a:extLst>
            <a:ext uri="{909E8E84-426E-40DD-AFC4-6F175D3DCCD1}">
              <a14:hiddenFill xmlns:a14="http://schemas.microsoft.com/office/drawing/2010/main">
                <a:solidFill>
                  <a:srgbClr val="FFFFFF"/>
                </a:solidFill>
              </a14:hiddenFill>
            </a:ext>
          </a:extLst>
        </p:spPr>
      </p:pic>
      <p:sp>
        <p:nvSpPr>
          <p:cNvPr id="6149" name="Text Box 5">
            <a:extLst>
              <a:ext uri="{FF2B5EF4-FFF2-40B4-BE49-F238E27FC236}">
                <a16:creationId xmlns:a16="http://schemas.microsoft.com/office/drawing/2014/main" id="{0FCD4C54-9C43-B654-1E46-2773A54B3853}"/>
              </a:ext>
            </a:extLst>
          </p:cNvPr>
          <p:cNvSpPr txBox="1">
            <a:spLocks noChangeArrowheads="1"/>
          </p:cNvSpPr>
          <p:nvPr/>
        </p:nvSpPr>
        <p:spPr bwMode="auto">
          <a:xfrm>
            <a:off x="558800" y="416560"/>
            <a:ext cx="10560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Two of the most outstanding graduates of Franklin College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edge">
                                      <p:cBhvr>
                                        <p:cTn id="7" dur="2000"/>
                                        <p:tgtEl>
                                          <p:spTgt spid="4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wedge">
                                      <p:cBhvr>
                                        <p:cTn id="12"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3" descr="Larimore House">
            <a:extLst>
              <a:ext uri="{FF2B5EF4-FFF2-40B4-BE49-F238E27FC236}">
                <a16:creationId xmlns:a16="http://schemas.microsoft.com/office/drawing/2014/main" id="{C8D67F06-AD60-B267-7777-8CCCC4F0861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1" y="15876"/>
            <a:ext cx="8886825" cy="684212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wedge">
                                      <p:cBhvr>
                                        <p:cTn id="7"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5D9A421-F423-7DFE-DF54-79B201C32881}"/>
              </a:ext>
            </a:extLst>
          </p:cNvPr>
          <p:cNvSpPr>
            <a:spLocks noGrp="1" noChangeArrowheads="1"/>
          </p:cNvSpPr>
          <p:nvPr>
            <p:ph type="title"/>
          </p:nvPr>
        </p:nvSpPr>
        <p:spPr>
          <a:xfrm>
            <a:off x="1981200" y="0"/>
            <a:ext cx="8229600" cy="762000"/>
          </a:xfrm>
        </p:spPr>
        <p:txBody>
          <a:bodyPr>
            <a:normAutofit fontScale="90000"/>
          </a:bodyPr>
          <a:lstStyle/>
          <a:p>
            <a:pPr eaLnBrk="1" hangingPunct="1">
              <a:defRPr/>
            </a:pPr>
            <a:r>
              <a:rPr lang="en-US" sz="5400"/>
              <a:t>Education</a:t>
            </a:r>
          </a:p>
        </p:txBody>
      </p:sp>
      <p:pic>
        <p:nvPicPr>
          <p:cNvPr id="5123" name="Picture 3" descr="Ariel View of Mars Hill1">
            <a:extLst>
              <a:ext uri="{FF2B5EF4-FFF2-40B4-BE49-F238E27FC236}">
                <a16:creationId xmlns:a16="http://schemas.microsoft.com/office/drawing/2014/main" id="{2D55C89D-5A9B-A7DD-7DCD-08051D645A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828800"/>
            <a:ext cx="7696200" cy="4851400"/>
          </a:xfrm>
          <a:noFill/>
          <a:extLst>
            <a:ext uri="{909E8E84-426E-40DD-AFC4-6F175D3DCCD1}">
              <a14:hiddenFill xmlns:a14="http://schemas.microsoft.com/office/drawing/2010/main">
                <a:solidFill>
                  <a:srgbClr val="FFFFFF"/>
                </a:solidFill>
              </a14:hiddenFill>
            </a:ext>
          </a:extLst>
        </p:spPr>
      </p:pic>
      <p:sp>
        <p:nvSpPr>
          <p:cNvPr id="8196" name="Text Box 4">
            <a:extLst>
              <a:ext uri="{FF2B5EF4-FFF2-40B4-BE49-F238E27FC236}">
                <a16:creationId xmlns:a16="http://schemas.microsoft.com/office/drawing/2014/main" id="{CD84FA31-5D05-A793-D003-5E4159493A48}"/>
              </a:ext>
            </a:extLst>
          </p:cNvPr>
          <p:cNvSpPr txBox="1">
            <a:spLocks noChangeArrowheads="1"/>
          </p:cNvSpPr>
          <p:nvPr/>
        </p:nvSpPr>
        <p:spPr bwMode="auto">
          <a:xfrm>
            <a:off x="1752600" y="990600"/>
            <a:ext cx="891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2400"/>
          </a:p>
        </p:txBody>
      </p:sp>
      <p:sp>
        <p:nvSpPr>
          <p:cNvPr id="8197" name="Text Box 5">
            <a:extLst>
              <a:ext uri="{FF2B5EF4-FFF2-40B4-BE49-F238E27FC236}">
                <a16:creationId xmlns:a16="http://schemas.microsoft.com/office/drawing/2014/main" id="{87654C06-0B70-C4BF-684E-BB93A7E188B9}"/>
              </a:ext>
            </a:extLst>
          </p:cNvPr>
          <p:cNvSpPr txBox="1">
            <a:spLocks noChangeArrowheads="1"/>
          </p:cNvSpPr>
          <p:nvPr/>
        </p:nvSpPr>
        <p:spPr bwMode="auto">
          <a:xfrm>
            <a:off x="1828800" y="685801"/>
            <a:ext cx="84582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2800"/>
              <a:t>	</a:t>
            </a:r>
            <a:r>
              <a:rPr lang="en-US" altLang="en-US" sz="2800">
                <a:solidFill>
                  <a:srgbClr val="FFC000"/>
                </a:solidFill>
              </a:rPr>
              <a:t> T.B. Larimore and John A. Thompson founded </a:t>
            </a:r>
          </a:p>
          <a:p>
            <a:pPr>
              <a:spcBef>
                <a:spcPct val="50000"/>
              </a:spcBef>
              <a:buClrTx/>
              <a:buSzTx/>
              <a:buFontTx/>
              <a:buNone/>
            </a:pPr>
            <a:r>
              <a:rPr lang="en-US" altLang="en-US" sz="2800">
                <a:solidFill>
                  <a:srgbClr val="FFC000"/>
                </a:solidFill>
              </a:rPr>
              <a:t>	   Mars Hill College in 1870.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J.C.Ott.jpeg.jpg">
            <a:extLst>
              <a:ext uri="{FF2B5EF4-FFF2-40B4-BE49-F238E27FC236}">
                <a16:creationId xmlns:a16="http://schemas.microsoft.com/office/drawing/2014/main" id="{C82CBD70-3830-D665-8551-8D1434216B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64200" y="228600"/>
            <a:ext cx="5003800" cy="6096000"/>
          </a:xfrm>
        </p:spPr>
      </p:pic>
      <p:pic>
        <p:nvPicPr>
          <p:cNvPr id="5" name="Picture 4" descr="029.JPG">
            <a:extLst>
              <a:ext uri="{FF2B5EF4-FFF2-40B4-BE49-F238E27FC236}">
                <a16:creationId xmlns:a16="http://schemas.microsoft.com/office/drawing/2014/main" id="{9E154872-1F3A-6ADB-AECE-C1E3141120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256BB70-34F4-F6F4-EB26-7194D4525B79}"/>
              </a:ext>
            </a:extLst>
          </p:cNvPr>
          <p:cNvSpPr>
            <a:spLocks noGrp="1" noChangeArrowheads="1"/>
          </p:cNvSpPr>
          <p:nvPr>
            <p:ph type="title"/>
          </p:nvPr>
        </p:nvSpPr>
        <p:spPr>
          <a:xfrm>
            <a:off x="1981200" y="0"/>
            <a:ext cx="8229600" cy="1143000"/>
          </a:xfrm>
        </p:spPr>
        <p:txBody>
          <a:bodyPr/>
          <a:lstStyle/>
          <a:p>
            <a:pPr eaLnBrk="1" hangingPunct="1">
              <a:defRPr/>
            </a:pPr>
            <a:r>
              <a:rPr lang="en-US" sz="6000"/>
              <a:t>Education</a:t>
            </a:r>
          </a:p>
        </p:txBody>
      </p:sp>
      <p:pic>
        <p:nvPicPr>
          <p:cNvPr id="6147" name="Picture 3" descr="Fletcher Douglas Srygley">
            <a:extLst>
              <a:ext uri="{FF2B5EF4-FFF2-40B4-BE49-F238E27FC236}">
                <a16:creationId xmlns:a16="http://schemas.microsoft.com/office/drawing/2014/main" id="{6E2C155D-47D7-A5DD-21FE-07C37C4B489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28801" y="1981200"/>
            <a:ext cx="2974975" cy="4648200"/>
          </a:xfrm>
          <a:noFill/>
          <a:extLst>
            <a:ext uri="{909E8E84-426E-40DD-AFC4-6F175D3DCCD1}">
              <a14:hiddenFill xmlns:a14="http://schemas.microsoft.com/office/drawing/2010/main">
                <a:solidFill>
                  <a:srgbClr val="FFFFFF"/>
                </a:solidFill>
              </a14:hiddenFill>
            </a:ext>
          </a:extLst>
        </p:spPr>
      </p:pic>
      <p:sp>
        <p:nvSpPr>
          <p:cNvPr id="10244" name="Text Box 4">
            <a:extLst>
              <a:ext uri="{FF2B5EF4-FFF2-40B4-BE49-F238E27FC236}">
                <a16:creationId xmlns:a16="http://schemas.microsoft.com/office/drawing/2014/main" id="{2456880E-815F-B624-C7EB-469FE04BFD59}"/>
              </a:ext>
            </a:extLst>
          </p:cNvPr>
          <p:cNvSpPr txBox="1">
            <a:spLocks noChangeArrowheads="1"/>
          </p:cNvSpPr>
          <p:nvPr/>
        </p:nvSpPr>
        <p:spPr bwMode="auto">
          <a:xfrm>
            <a:off x="2971800" y="1295401"/>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800">
                <a:solidFill>
                  <a:srgbClr val="FFC000"/>
                </a:solidFill>
              </a:rPr>
              <a:t>The most famous of Larimore’s students</a:t>
            </a:r>
          </a:p>
        </p:txBody>
      </p:sp>
      <p:pic>
        <p:nvPicPr>
          <p:cNvPr id="6149" name="Picture 5" descr="Mars Hill Class">
            <a:extLst>
              <a:ext uri="{FF2B5EF4-FFF2-40B4-BE49-F238E27FC236}">
                <a16:creationId xmlns:a16="http://schemas.microsoft.com/office/drawing/2014/main" id="{561F0033-D7CD-2E8C-2134-09A70AE88BC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05400" y="2654301"/>
            <a:ext cx="5257800" cy="3914775"/>
          </a:xfrm>
          <a:noFill/>
          <a:extLst>
            <a:ext uri="{909E8E84-426E-40DD-AFC4-6F175D3DCCD1}">
              <a14:hiddenFill xmlns:a14="http://schemas.microsoft.com/office/drawing/2010/main">
                <a:solidFill>
                  <a:srgbClr val="FFFFFF"/>
                </a:solidFill>
              </a14:hiddenFill>
            </a:ext>
          </a:extLst>
        </p:spPr>
      </p:pic>
      <p:sp>
        <p:nvSpPr>
          <p:cNvPr id="6150" name="Text Box 6">
            <a:extLst>
              <a:ext uri="{FF2B5EF4-FFF2-40B4-BE49-F238E27FC236}">
                <a16:creationId xmlns:a16="http://schemas.microsoft.com/office/drawing/2014/main" id="{036EDD2D-AF31-C435-9E84-950AE79E35A4}"/>
              </a:ext>
            </a:extLst>
          </p:cNvPr>
          <p:cNvSpPr txBox="1">
            <a:spLocks noChangeArrowheads="1"/>
          </p:cNvSpPr>
          <p:nvPr/>
        </p:nvSpPr>
        <p:spPr bwMode="auto">
          <a:xfrm>
            <a:off x="5745761" y="2827339"/>
            <a:ext cx="34547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a:solidFill>
                  <a:srgbClr val="FF0000"/>
                </a:solidFill>
              </a:rPr>
              <a:t>Mars Hill Students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edge">
                                      <p:cBhvr>
                                        <p:cTn id="7" dur="2000"/>
                                        <p:tgtEl>
                                          <p:spTgt spid="6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wedge">
                                      <p:cBhvr>
                                        <p:cTn id="12" dur="2000"/>
                                        <p:tgtEl>
                                          <p:spTgt spid="6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dissolve">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AB46D0D7-F112-AEA8-EE19-BFDF927B27AF}"/>
              </a:ext>
            </a:extLst>
          </p:cNvPr>
          <p:cNvSpPr>
            <a:spLocks noGrp="1" noChangeArrowheads="1"/>
          </p:cNvSpPr>
          <p:nvPr>
            <p:ph type="body" sz="half" idx="1"/>
          </p:nvPr>
        </p:nvSpPr>
        <p:spPr>
          <a:xfrm>
            <a:off x="2514600" y="381000"/>
            <a:ext cx="7467600" cy="990600"/>
          </a:xfrm>
        </p:spPr>
        <p:txBody>
          <a:bodyPr/>
          <a:lstStyle/>
          <a:p>
            <a:pPr>
              <a:buFont typeface="Wingdings" panose="05000000000000000000" pitchFamily="2" charset="2"/>
              <a:buNone/>
              <a:defRPr/>
            </a:pPr>
            <a:r>
              <a:rPr lang="en-US" dirty="0"/>
              <a:t>	</a:t>
            </a:r>
            <a:r>
              <a:rPr lang="en-US" dirty="0">
                <a:solidFill>
                  <a:srgbClr val="FFC000"/>
                </a:solidFill>
              </a:rPr>
              <a:t>Other Students at Mars Hill</a:t>
            </a:r>
          </a:p>
        </p:txBody>
      </p:sp>
      <p:pic>
        <p:nvPicPr>
          <p:cNvPr id="7172" name="Picture 4" descr="E">
            <a:extLst>
              <a:ext uri="{FF2B5EF4-FFF2-40B4-BE49-F238E27FC236}">
                <a16:creationId xmlns:a16="http://schemas.microsoft.com/office/drawing/2014/main" id="{0B25EF5D-A064-6CD2-7848-0BF9F1730CD0}"/>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905000" y="1109664"/>
            <a:ext cx="4052888" cy="5748337"/>
          </a:xfrm>
        </p:spPr>
      </p:pic>
      <p:pic>
        <p:nvPicPr>
          <p:cNvPr id="7173" name="Picture 5" descr="F">
            <a:extLst>
              <a:ext uri="{FF2B5EF4-FFF2-40B4-BE49-F238E27FC236}">
                <a16:creationId xmlns:a16="http://schemas.microsoft.com/office/drawing/2014/main" id="{49A0858E-08DE-DA12-AD6A-F874BBC906D7}"/>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248400" y="1082676"/>
            <a:ext cx="4127500" cy="5775325"/>
          </a:xfr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edge">
                                      <p:cBhvr>
                                        <p:cTn id="7" dur="20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wedge">
                                      <p:cBhvr>
                                        <p:cTn id="12"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90F45D-CBD4-1745-4ACC-D428DA87ADBC}"/>
              </a:ext>
            </a:extLst>
          </p:cNvPr>
          <p:cNvSpPr txBox="1"/>
          <p:nvPr/>
        </p:nvSpPr>
        <p:spPr>
          <a:xfrm>
            <a:off x="609600" y="314961"/>
            <a:ext cx="11033760" cy="5509200"/>
          </a:xfrm>
          <a:prstGeom prst="rect">
            <a:avLst/>
          </a:prstGeom>
          <a:noFill/>
        </p:spPr>
        <p:txBody>
          <a:bodyPr wrap="square">
            <a:spAutoFit/>
          </a:bodyPr>
          <a:lstStyle/>
          <a:p>
            <a:pPr algn="just"/>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Henry describes him thus: Intellectual, tall and sinewy, .... He would rise at four o'clock on Sunday morning, walk from twenty to thirty miles to an appointment, preach from eleven to one or two o'clock, and never dampen his collar. </a:t>
            </a:r>
          </a:p>
          <a:p>
            <a:pPr algn="just"/>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wrote many articles on church history and similar topics for our current religious journals. </a:t>
            </a:r>
          </a:p>
          <a:p>
            <a:pPr algn="just"/>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went to Tennessee as a teacher and an evangelist in 1847, through the influence of John M. Barnes, but later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returmed</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Montgomery county, Alabama.</a:t>
            </a:r>
          </a:p>
        </p:txBody>
      </p:sp>
    </p:spTree>
    <p:extLst>
      <p:ext uri="{BB962C8B-B14F-4D97-AF65-F5344CB8AC3E}">
        <p14:creationId xmlns:p14="http://schemas.microsoft.com/office/powerpoint/2010/main" val="327390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71771A2-9C1D-1EA5-99EA-F8B758D1F7C6}"/>
              </a:ext>
            </a:extLst>
          </p:cNvPr>
          <p:cNvSpPr>
            <a:spLocks noGrp="1" noChangeArrowheads="1"/>
          </p:cNvSpPr>
          <p:nvPr>
            <p:ph type="title"/>
          </p:nvPr>
        </p:nvSpPr>
        <p:spPr>
          <a:xfrm>
            <a:off x="1981200" y="152400"/>
            <a:ext cx="8229600" cy="1143000"/>
          </a:xfrm>
        </p:spPr>
        <p:txBody>
          <a:bodyPr/>
          <a:lstStyle/>
          <a:p>
            <a:pPr eaLnBrk="1" hangingPunct="1">
              <a:defRPr/>
            </a:pPr>
            <a:r>
              <a:rPr lang="en-US" sz="6000"/>
              <a:t>Education</a:t>
            </a:r>
          </a:p>
        </p:txBody>
      </p:sp>
      <p:pic>
        <p:nvPicPr>
          <p:cNvPr id="9219" name="Picture 3" descr="W">
            <a:extLst>
              <a:ext uri="{FF2B5EF4-FFF2-40B4-BE49-F238E27FC236}">
                <a16:creationId xmlns:a16="http://schemas.microsoft.com/office/drawing/2014/main" id="{EE716A1A-6105-C0CC-0753-A18A26F03D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71800" y="1652589"/>
            <a:ext cx="6400800" cy="465772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diamond(in)">
                                      <p:cBhvr>
                                        <p:cTn id="7"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A436BF1-CD7F-8E72-263D-7F19240B0446}"/>
              </a:ext>
            </a:extLst>
          </p:cNvPr>
          <p:cNvSpPr>
            <a:spLocks noGrp="1" noChangeArrowheads="1"/>
          </p:cNvSpPr>
          <p:nvPr>
            <p:ph type="title"/>
          </p:nvPr>
        </p:nvSpPr>
        <p:spPr>
          <a:xfrm>
            <a:off x="1981200" y="0"/>
            <a:ext cx="8229600" cy="762000"/>
          </a:xfrm>
        </p:spPr>
        <p:txBody>
          <a:bodyPr/>
          <a:lstStyle/>
          <a:p>
            <a:pPr eaLnBrk="1" hangingPunct="1">
              <a:defRPr/>
            </a:pPr>
            <a:r>
              <a:rPr lang="en-US" sz="4800"/>
              <a:t>Education</a:t>
            </a:r>
          </a:p>
        </p:txBody>
      </p:sp>
      <p:pic>
        <p:nvPicPr>
          <p:cNvPr id="11267" name="Picture 3" descr="F">
            <a:extLst>
              <a:ext uri="{FF2B5EF4-FFF2-40B4-BE49-F238E27FC236}">
                <a16:creationId xmlns:a16="http://schemas.microsoft.com/office/drawing/2014/main" id="{00B431E5-5552-7501-44C8-7949025916D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62201" y="1524000"/>
            <a:ext cx="3260725" cy="5181600"/>
          </a:xfrm>
          <a:noFill/>
          <a:extLst>
            <a:ext uri="{909E8E84-426E-40DD-AFC4-6F175D3DCCD1}">
              <a14:hiddenFill xmlns:a14="http://schemas.microsoft.com/office/drawing/2010/main">
                <a:solidFill>
                  <a:srgbClr val="FFFFFF"/>
                </a:solidFill>
              </a14:hiddenFill>
            </a:ext>
          </a:extLst>
        </p:spPr>
      </p:pic>
      <p:pic>
        <p:nvPicPr>
          <p:cNvPr id="11268" name="Picture 4" descr="F">
            <a:extLst>
              <a:ext uri="{FF2B5EF4-FFF2-40B4-BE49-F238E27FC236}">
                <a16:creationId xmlns:a16="http://schemas.microsoft.com/office/drawing/2014/main" id="{853C5A44-FB15-F584-60AB-4C034F4500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543800" y="1295400"/>
            <a:ext cx="2203450" cy="5334000"/>
          </a:xfrm>
          <a:noFill/>
          <a:extLst>
            <a:ext uri="{909E8E84-426E-40DD-AFC4-6F175D3DCCD1}">
              <a14:hiddenFill xmlns:a14="http://schemas.microsoft.com/office/drawing/2010/main">
                <a:solidFill>
                  <a:srgbClr val="FFFFFF"/>
                </a:solidFill>
              </a14:hiddenFill>
            </a:ext>
          </a:extLst>
        </p:spPr>
      </p:pic>
      <p:sp>
        <p:nvSpPr>
          <p:cNvPr id="11269" name="Text Box 5">
            <a:extLst>
              <a:ext uri="{FF2B5EF4-FFF2-40B4-BE49-F238E27FC236}">
                <a16:creationId xmlns:a16="http://schemas.microsoft.com/office/drawing/2014/main" id="{FB3C13D5-A691-F605-4211-6C04F98EE76C}"/>
              </a:ext>
            </a:extLst>
          </p:cNvPr>
          <p:cNvSpPr txBox="1">
            <a:spLocks noChangeArrowheads="1"/>
          </p:cNvSpPr>
          <p:nvPr/>
        </p:nvSpPr>
        <p:spPr bwMode="auto">
          <a:xfrm>
            <a:off x="2438401" y="762001"/>
            <a:ext cx="6062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800">
                <a:solidFill>
                  <a:srgbClr val="FFFF00"/>
                </a:solidFill>
              </a:rPr>
              <a:t>Another One of Larimore’s Boys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ssolve">
                                      <p:cBhvr>
                                        <p:cTn id="7" dur="5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wedge">
                                      <p:cBhvr>
                                        <p:cTn id="12" dur="2000"/>
                                        <p:tgtEl>
                                          <p:spTgt spid="112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ipe(down)">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8B668D-4476-2D4C-E3EC-758C61B9EE52}"/>
              </a:ext>
            </a:extLst>
          </p:cNvPr>
          <p:cNvSpPr>
            <a:spLocks noGrp="1" noChangeArrowheads="1"/>
          </p:cNvSpPr>
          <p:nvPr>
            <p:ph type="title"/>
          </p:nvPr>
        </p:nvSpPr>
        <p:spPr>
          <a:xfrm>
            <a:off x="1981200" y="0"/>
            <a:ext cx="8229600" cy="990600"/>
          </a:xfrm>
        </p:spPr>
        <p:txBody>
          <a:bodyPr/>
          <a:lstStyle/>
          <a:p>
            <a:pPr eaLnBrk="1" hangingPunct="1">
              <a:defRPr/>
            </a:pPr>
            <a:r>
              <a:rPr lang="en-US" sz="4800" dirty="0"/>
              <a:t>Education</a:t>
            </a:r>
          </a:p>
        </p:txBody>
      </p:sp>
      <p:pic>
        <p:nvPicPr>
          <p:cNvPr id="12291" name="Picture 3" descr="F">
            <a:extLst>
              <a:ext uri="{FF2B5EF4-FFF2-40B4-BE49-F238E27FC236}">
                <a16:creationId xmlns:a16="http://schemas.microsoft.com/office/drawing/2014/main" id="{CC71A036-AC5D-B598-AE3F-ECB4A288F4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865188"/>
            <a:ext cx="7239000" cy="5795962"/>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ssolve">
                                      <p:cBhvr>
                                        <p:cTn id="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F9A1-C051-CFAC-0CB0-836449DDB07A}"/>
              </a:ext>
            </a:extLst>
          </p:cNvPr>
          <p:cNvSpPr>
            <a:spLocks noGrp="1"/>
          </p:cNvSpPr>
          <p:nvPr>
            <p:ph type="title"/>
          </p:nvPr>
        </p:nvSpPr>
        <p:spPr>
          <a:xfrm>
            <a:off x="1981200" y="0"/>
            <a:ext cx="8229600" cy="1066800"/>
          </a:xfrm>
        </p:spPr>
        <p:txBody>
          <a:bodyPr/>
          <a:lstStyle/>
          <a:p>
            <a:pPr eaLnBrk="1" hangingPunct="1">
              <a:defRPr/>
            </a:pPr>
            <a:r>
              <a:rPr lang="en-US" dirty="0"/>
              <a:t>Education</a:t>
            </a:r>
          </a:p>
        </p:txBody>
      </p:sp>
      <p:pic>
        <p:nvPicPr>
          <p:cNvPr id="4" name="Content Placeholder 3" descr="Bahamas 003 (385).jpg">
            <a:extLst>
              <a:ext uri="{FF2B5EF4-FFF2-40B4-BE49-F238E27FC236}">
                <a16:creationId xmlns:a16="http://schemas.microsoft.com/office/drawing/2014/main" id="{093207E8-4D56-45AE-6A56-68E24DE0A6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219200"/>
            <a:ext cx="9144000" cy="60388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84BF4C4-6F8E-B407-DEEC-065C97608F63}"/>
              </a:ext>
            </a:extLst>
          </p:cNvPr>
          <p:cNvSpPr>
            <a:spLocks noGrp="1" noChangeArrowheads="1"/>
          </p:cNvSpPr>
          <p:nvPr>
            <p:ph type="title"/>
          </p:nvPr>
        </p:nvSpPr>
        <p:spPr>
          <a:xfrm>
            <a:off x="1981200" y="0"/>
            <a:ext cx="8229600" cy="762000"/>
          </a:xfrm>
        </p:spPr>
        <p:txBody>
          <a:bodyPr/>
          <a:lstStyle/>
          <a:p>
            <a:pPr eaLnBrk="1" hangingPunct="1">
              <a:defRPr/>
            </a:pPr>
            <a:r>
              <a:rPr lang="en-US" sz="4800"/>
              <a:t>Education</a:t>
            </a:r>
          </a:p>
        </p:txBody>
      </p:sp>
      <p:pic>
        <p:nvPicPr>
          <p:cNvPr id="13315" name="Picture 3" descr="J">
            <a:extLst>
              <a:ext uri="{FF2B5EF4-FFF2-40B4-BE49-F238E27FC236}">
                <a16:creationId xmlns:a16="http://schemas.microsoft.com/office/drawing/2014/main" id="{C46A87B2-F077-6F75-376D-0E18F59D3B2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44713" y="1066800"/>
            <a:ext cx="3841750" cy="5410200"/>
          </a:xfrm>
          <a:noFill/>
          <a:extLst>
            <a:ext uri="{909E8E84-426E-40DD-AFC4-6F175D3DCCD1}">
              <a14:hiddenFill xmlns:a14="http://schemas.microsoft.com/office/drawing/2010/main">
                <a:solidFill>
                  <a:srgbClr val="FFFFFF"/>
                </a:solidFill>
              </a14:hiddenFill>
            </a:ext>
          </a:extLst>
        </p:spPr>
      </p:pic>
      <p:sp>
        <p:nvSpPr>
          <p:cNvPr id="13317" name="Text Box 5">
            <a:extLst>
              <a:ext uri="{FF2B5EF4-FFF2-40B4-BE49-F238E27FC236}">
                <a16:creationId xmlns:a16="http://schemas.microsoft.com/office/drawing/2014/main" id="{406CB70F-DC7E-1AB2-CA8A-56636832BDC6}"/>
              </a:ext>
            </a:extLst>
          </p:cNvPr>
          <p:cNvSpPr txBox="1">
            <a:spLocks noChangeArrowheads="1"/>
          </p:cNvSpPr>
          <p:nvPr/>
        </p:nvSpPr>
        <p:spPr bwMode="auto">
          <a:xfrm>
            <a:off x="3352800" y="685801"/>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1800">
                <a:solidFill>
                  <a:srgbClr val="FFC000"/>
                </a:solidFill>
                <a:latin typeface="Arial" panose="020B0604020202020204" pitchFamily="34" charset="0"/>
              </a:rPr>
              <a:t>Holbrook Was At Mars Hill For Two Years</a:t>
            </a:r>
          </a:p>
        </p:txBody>
      </p:sp>
      <p:pic>
        <p:nvPicPr>
          <p:cNvPr id="12" name="Picture 11" descr="JHHolbrook 249.jpg">
            <a:extLst>
              <a:ext uri="{FF2B5EF4-FFF2-40B4-BE49-F238E27FC236}">
                <a16:creationId xmlns:a16="http://schemas.microsoft.com/office/drawing/2014/main" id="{B568FE66-36B8-B126-6CFA-79137D3352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117600"/>
            <a:ext cx="4191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edge">
                                      <p:cBhvr>
                                        <p:cTn id="7" dur="20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dissolve">
                                      <p:cBhvr>
                                        <p:cTn id="12" dur="500"/>
                                        <p:tgtEl>
                                          <p:spTgt spid="133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E419EACF-34F4-77E9-8622-75475F4F1C0C}"/>
              </a:ext>
            </a:extLst>
          </p:cNvPr>
          <p:cNvSpPr>
            <a:spLocks noGrp="1" noChangeArrowheads="1"/>
          </p:cNvSpPr>
          <p:nvPr>
            <p:ph type="body" sz="half" idx="1"/>
          </p:nvPr>
        </p:nvSpPr>
        <p:spPr>
          <a:xfrm>
            <a:off x="1981200" y="685800"/>
            <a:ext cx="8305800" cy="1371600"/>
          </a:xfrm>
        </p:spPr>
        <p:txBody>
          <a:bodyPr/>
          <a:lstStyle/>
          <a:p>
            <a:pPr eaLnBrk="1" hangingPunct="1">
              <a:buFont typeface="Wingdings" panose="05000000000000000000" pitchFamily="2" charset="2"/>
              <a:buNone/>
              <a:defRPr/>
            </a:pPr>
            <a:r>
              <a:rPr lang="en-US" sz="4800" dirty="0"/>
              <a:t>D.	Larimore’s Boys</a:t>
            </a:r>
          </a:p>
        </p:txBody>
      </p:sp>
      <p:pic>
        <p:nvPicPr>
          <p:cNvPr id="22532" name="Picture 4" descr="Fletcher Douglas Srygley">
            <a:extLst>
              <a:ext uri="{FF2B5EF4-FFF2-40B4-BE49-F238E27FC236}">
                <a16:creationId xmlns:a16="http://schemas.microsoft.com/office/drawing/2014/main" id="{EC358853-53A5-EA5A-F145-7A4CE6272AC6}"/>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752600" y="2133600"/>
            <a:ext cx="1708150" cy="2667000"/>
          </a:xfrm>
          <a:noFill/>
          <a:extLst>
            <a:ext uri="{909E8E84-426E-40DD-AFC4-6F175D3DCCD1}">
              <a14:hiddenFill xmlns:a14="http://schemas.microsoft.com/office/drawing/2010/main">
                <a:solidFill>
                  <a:srgbClr val="FFFFFF"/>
                </a:solidFill>
              </a14:hiddenFill>
            </a:ext>
          </a:extLst>
        </p:spPr>
      </p:pic>
      <p:pic>
        <p:nvPicPr>
          <p:cNvPr id="22533" name="Picture 5" descr="Filo Bunyan Srygley">
            <a:extLst>
              <a:ext uri="{FF2B5EF4-FFF2-40B4-BE49-F238E27FC236}">
                <a16:creationId xmlns:a16="http://schemas.microsoft.com/office/drawing/2014/main" id="{19AD2CE3-F870-39A5-7DEC-297E72488FD1}"/>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810001" y="3733800"/>
            <a:ext cx="1878013" cy="2667000"/>
          </a:xfrm>
          <a:noFill/>
          <a:extLst>
            <a:ext uri="{909E8E84-426E-40DD-AFC4-6F175D3DCCD1}">
              <a14:hiddenFill xmlns:a14="http://schemas.microsoft.com/office/drawing/2010/main">
                <a:solidFill>
                  <a:srgbClr val="FFFFFF"/>
                </a:solidFill>
              </a14:hiddenFill>
            </a:ext>
          </a:extLst>
        </p:spPr>
      </p:pic>
      <p:pic>
        <p:nvPicPr>
          <p:cNvPr id="22534" name="Picture 6" descr="F">
            <a:extLst>
              <a:ext uri="{FF2B5EF4-FFF2-40B4-BE49-F238E27FC236}">
                <a16:creationId xmlns:a16="http://schemas.microsoft.com/office/drawing/2014/main" id="{65709235-C8CD-F4D9-7D27-88BB7A26E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86000"/>
            <a:ext cx="45148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wedge">
                                      <p:cBhvr>
                                        <p:cTn id="7" dur="20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2533"/>
                                        </p:tgtEl>
                                        <p:attrNameLst>
                                          <p:attrName>style.visibility</p:attrName>
                                        </p:attrNameLst>
                                      </p:cBhvr>
                                      <p:to>
                                        <p:strVal val="visible"/>
                                      </p:to>
                                    </p:set>
                                    <p:animEffect transition="in" filter="wedge">
                                      <p:cBhvr>
                                        <p:cTn id="12" dur="2000"/>
                                        <p:tgtEl>
                                          <p:spTgt spid="225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2534"/>
                                        </p:tgtEl>
                                        <p:attrNameLst>
                                          <p:attrName>style.visibility</p:attrName>
                                        </p:attrNameLst>
                                      </p:cBhvr>
                                      <p:to>
                                        <p:strVal val="visible"/>
                                      </p:to>
                                    </p:set>
                                    <p:animEffect transition="in" filter="wedge">
                                      <p:cBhvr>
                                        <p:cTn id="17" dur="2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4" descr="O">
            <a:extLst>
              <a:ext uri="{FF2B5EF4-FFF2-40B4-BE49-F238E27FC236}">
                <a16:creationId xmlns:a16="http://schemas.microsoft.com/office/drawing/2014/main" id="{5B3E77A8-74B4-1A76-3748-2BF547E9D65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61064" y="304800"/>
            <a:ext cx="4706937" cy="6172200"/>
          </a:xfrm>
          <a:noFill/>
          <a:extLst>
            <a:ext uri="{909E8E84-426E-40DD-AFC4-6F175D3DCCD1}">
              <a14:hiddenFill xmlns:a14="http://schemas.microsoft.com/office/drawing/2010/main">
                <a:solidFill>
                  <a:srgbClr val="FFFFFF"/>
                </a:solidFill>
              </a14:hiddenFill>
            </a:ext>
          </a:extLst>
        </p:spPr>
      </p:pic>
      <p:pic>
        <p:nvPicPr>
          <p:cNvPr id="9" name="Picture 8" descr="img634.jpg">
            <a:extLst>
              <a:ext uri="{FF2B5EF4-FFF2-40B4-BE49-F238E27FC236}">
                <a16:creationId xmlns:a16="http://schemas.microsoft.com/office/drawing/2014/main" id="{F5E8989A-4343-9ED7-4574-5A31D7F5F9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4419600"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diamond(in)">
                                      <p:cBhvr>
                                        <p:cTn id="12"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9" name="Picture 3" descr="J">
            <a:extLst>
              <a:ext uri="{FF2B5EF4-FFF2-40B4-BE49-F238E27FC236}">
                <a16:creationId xmlns:a16="http://schemas.microsoft.com/office/drawing/2014/main" id="{72E6866E-4A88-D049-C7C1-1579172FCA3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1"/>
            <a:ext cx="4495800" cy="6659563"/>
          </a:xfrm>
          <a:noFill/>
          <a:extLst>
            <a:ext uri="{909E8E84-426E-40DD-AFC4-6F175D3DCCD1}">
              <a14:hiddenFill xmlns:a14="http://schemas.microsoft.com/office/drawing/2010/main">
                <a:solidFill>
                  <a:srgbClr val="FFFFFF"/>
                </a:solidFill>
              </a14:hiddenFill>
            </a:ext>
          </a:extLst>
        </p:spPr>
      </p:pic>
      <p:pic>
        <p:nvPicPr>
          <p:cNvPr id="24580" name="Picture 4" descr="J">
            <a:extLst>
              <a:ext uri="{FF2B5EF4-FFF2-40B4-BE49-F238E27FC236}">
                <a16:creationId xmlns:a16="http://schemas.microsoft.com/office/drawing/2014/main" id="{5272C3CA-226B-5F87-F8FE-3B2C865C5D4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37276" y="0"/>
            <a:ext cx="4530725" cy="67056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wedge">
                                      <p:cBhvr>
                                        <p:cTn id="7" dur="2000"/>
                                        <p:tgtEl>
                                          <p:spTgt spid="24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wedge">
                                      <p:cBhvr>
                                        <p:cTn id="12"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2ABD8A75-71EC-0BCC-73BB-BC59397F4C9C}"/>
              </a:ext>
            </a:extLst>
          </p:cNvPr>
          <p:cNvSpPr>
            <a:spLocks noGrp="1" noChangeArrowheads="1"/>
          </p:cNvSpPr>
          <p:nvPr>
            <p:ph type="body" sz="half" idx="1"/>
          </p:nvPr>
        </p:nvSpPr>
        <p:spPr>
          <a:xfrm>
            <a:off x="635001" y="614680"/>
            <a:ext cx="5181600" cy="5029200"/>
          </a:xfrm>
        </p:spPr>
        <p:txBody>
          <a:bodyPr>
            <a:normAutofit/>
          </a:bodyPr>
          <a:lstStyle/>
          <a:p>
            <a:pPr marL="533400" indent="-533400" algn="ctr">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Theophilus Brown Larimore</a:t>
            </a:r>
          </a:p>
          <a:p>
            <a:pPr marL="533400" indent="-533400" algn="ctr">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conducted Mars Hill Bible College from 1871 until 1887.</a:t>
            </a:r>
          </a:p>
        </p:txBody>
      </p:sp>
      <p:pic>
        <p:nvPicPr>
          <p:cNvPr id="26628" name="Picture 4" descr="T">
            <a:extLst>
              <a:ext uri="{FF2B5EF4-FFF2-40B4-BE49-F238E27FC236}">
                <a16:creationId xmlns:a16="http://schemas.microsoft.com/office/drawing/2014/main" id="{EB00E33B-7B13-8436-0DDA-A5165E16B18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75400" y="152400"/>
            <a:ext cx="4249738" cy="6705600"/>
          </a:xfr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edge">
                                      <p:cBhvr>
                                        <p:cTn id="7" dur="20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fade">
                                      <p:cBhvr>
                                        <p:cTn id="12" dur="500"/>
                                        <p:tgtEl>
                                          <p:spTgt spid="2662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6627">
                                            <p:txEl>
                                              <p:pRg st="1" end="1"/>
                                            </p:txEl>
                                          </p:spTgt>
                                        </p:tgtEl>
                                        <p:attrNameLst>
                                          <p:attrName>style.visibility</p:attrName>
                                        </p:attrNameLst>
                                      </p:cBhvr>
                                      <p:to>
                                        <p:strVal val="visible"/>
                                      </p:to>
                                    </p:set>
                                    <p:animEffect transition="in" filter="fade">
                                      <p:cBhvr>
                                        <p:cTn id="15" dur="5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3" descr="The New Testament Church">
            <a:extLst>
              <a:ext uri="{FF2B5EF4-FFF2-40B4-BE49-F238E27FC236}">
                <a16:creationId xmlns:a16="http://schemas.microsoft.com/office/drawing/2014/main" id="{6A7CC1EA-E690-5988-5C3F-3EBF8A017EBC}"/>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191000" cy="6932154"/>
          </a:xfrm>
          <a:noFill/>
          <a:extLst>
            <a:ext uri="{909E8E84-426E-40DD-AFC4-6F175D3DCCD1}">
              <a14:hiddenFill xmlns:a14="http://schemas.microsoft.com/office/drawing/2010/main">
                <a:solidFill>
                  <a:srgbClr val="FFFFFF"/>
                </a:solidFill>
              </a14:hiddenFill>
            </a:ext>
          </a:extLst>
        </p:spPr>
      </p:pic>
      <p:pic>
        <p:nvPicPr>
          <p:cNvPr id="27652" name="Picture 4" descr="F">
            <a:extLst>
              <a:ext uri="{FF2B5EF4-FFF2-40B4-BE49-F238E27FC236}">
                <a16:creationId xmlns:a16="http://schemas.microsoft.com/office/drawing/2014/main" id="{F149FBE2-8D0F-F206-D2A5-BD86C5FE97C7}"/>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191000" y="0"/>
            <a:ext cx="2286000" cy="3063875"/>
          </a:xfrm>
          <a:noFill/>
          <a:extLst>
            <a:ext uri="{909E8E84-426E-40DD-AFC4-6F175D3DCCD1}">
              <a14:hiddenFill xmlns:a14="http://schemas.microsoft.com/office/drawing/2010/main">
                <a:solidFill>
                  <a:srgbClr val="FFFFFF"/>
                </a:solidFill>
              </a14:hiddenFill>
            </a:ext>
          </a:extLst>
        </p:spPr>
      </p:pic>
      <p:pic>
        <p:nvPicPr>
          <p:cNvPr id="27653" name="Picture 5" descr="J">
            <a:extLst>
              <a:ext uri="{FF2B5EF4-FFF2-40B4-BE49-F238E27FC236}">
                <a16:creationId xmlns:a16="http://schemas.microsoft.com/office/drawing/2014/main" id="{D59E9B6C-7DCF-98DD-2578-28A0D460667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8788400" y="3152457"/>
            <a:ext cx="2316163" cy="3429000"/>
          </a:xfrm>
          <a:noFill/>
          <a:extLst>
            <a:ext uri="{909E8E84-426E-40DD-AFC4-6F175D3DCCD1}">
              <a14:hiddenFill xmlns:a14="http://schemas.microsoft.com/office/drawing/2010/main">
                <a:solidFill>
                  <a:srgbClr val="FFFFFF"/>
                </a:solidFill>
              </a14:hiddenFill>
            </a:ext>
          </a:extLst>
        </p:spPr>
      </p:pic>
      <p:pic>
        <p:nvPicPr>
          <p:cNvPr id="27654" name="Picture 6" descr="F">
            <a:extLst>
              <a:ext uri="{FF2B5EF4-FFF2-40B4-BE49-F238E27FC236}">
                <a16:creationId xmlns:a16="http://schemas.microsoft.com/office/drawing/2014/main" id="{E8692622-96D5-E805-A18D-8DA0929A6024}"/>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383338" y="1465739"/>
            <a:ext cx="2405062" cy="3373437"/>
          </a:xfr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amond(in)">
                                      <p:cBhvr>
                                        <p:cTn id="7" dur="20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diamond(in)">
                                      <p:cBhvr>
                                        <p:cTn id="12" dur="20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7654"/>
                                        </p:tgtEl>
                                        <p:attrNameLst>
                                          <p:attrName>style.visibility</p:attrName>
                                        </p:attrNameLst>
                                      </p:cBhvr>
                                      <p:to>
                                        <p:strVal val="visible"/>
                                      </p:to>
                                    </p:set>
                                    <p:animEffect transition="in" filter="diamond(in)">
                                      <p:cBhvr>
                                        <p:cTn id="17" dur="2000"/>
                                        <p:tgtEl>
                                          <p:spTgt spid="276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7653"/>
                                        </p:tgtEl>
                                        <p:attrNameLst>
                                          <p:attrName>style.visibility</p:attrName>
                                        </p:attrNameLst>
                                      </p:cBhvr>
                                      <p:to>
                                        <p:strVal val="visible"/>
                                      </p:to>
                                    </p:set>
                                    <p:animEffect transition="in" filter="diamond(in)">
                                      <p:cBhvr>
                                        <p:cTn id="22"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B8D6E0-723A-D272-7FDF-B8212AD7131F}"/>
              </a:ext>
            </a:extLst>
          </p:cNvPr>
          <p:cNvSpPr txBox="1"/>
          <p:nvPr/>
        </p:nvSpPr>
        <p:spPr>
          <a:xfrm>
            <a:off x="193040" y="1"/>
            <a:ext cx="11785600" cy="6740307"/>
          </a:xfrm>
          <a:prstGeom prst="rect">
            <a:avLst/>
          </a:prstGeom>
          <a:noFill/>
        </p:spPr>
        <p:txBody>
          <a:bodyPr wrap="square">
            <a:spAutoFit/>
          </a:bodyPr>
          <a:lstStyle/>
          <a:p>
            <a:pPr algn="just"/>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1840, Barnes had returned to Alabama and was conducting a Bible School at "old Brother Wylie's" in Lowndes County. William C. Kirkpatrick, the oldest brother of J. W. Henry's grandmother, was one of the pupils to attend this school. Henry said that he had heard "many reminiscences of his Uncle William, but Grandmother Payne stuck to it to the last that '</a:t>
            </a:r>
            <a:r>
              <a:rPr lang="en-US" sz="27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Jeems</a:t>
            </a:r>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Butler, as she pronounced it, was the greatest of all preachers, living or dead. In 1845, Barnes moved to Tennessee in order to earn a larger salary to support his increasing family. That year, when Wharton, Fanning, and Anderson were attempting to get the Christian Review launched, John M. Barnes was requested to represent Middle Tennessee on its editorial staff. The following year he organized a school which he called Berea Academy. </a:t>
            </a:r>
          </a:p>
          <a:p>
            <a:pPr algn="just"/>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 H., New Series, III, No. 4 (April 1839), 187, 189, 190, 1~ibid., New Series, III, No. 5 (May 1839), 285-86. 108J. w. Henry, op. cit., p. 1, col. 4. 109Millennial Harbinger, New Series, VII, No. 12 (December 1843)' 574. 49 industrial Bible School, located on the Nashville and Huntsville road, forty miles from Nashville).</a:t>
            </a:r>
          </a:p>
        </p:txBody>
      </p:sp>
    </p:spTree>
    <p:extLst>
      <p:ext uri="{BB962C8B-B14F-4D97-AF65-F5344CB8AC3E}">
        <p14:creationId xmlns:p14="http://schemas.microsoft.com/office/powerpoint/2010/main" val="9521120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John T. Underwood And His Horse.jpg">
            <a:extLst>
              <a:ext uri="{FF2B5EF4-FFF2-40B4-BE49-F238E27FC236}">
                <a16:creationId xmlns:a16="http://schemas.microsoft.com/office/drawing/2014/main" id="{73C6AA54-8478-DD4D-2C59-38C1C183F7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John T. Underwood's Grave.jpg">
            <a:extLst>
              <a:ext uri="{FF2B5EF4-FFF2-40B4-BE49-F238E27FC236}">
                <a16:creationId xmlns:a16="http://schemas.microsoft.com/office/drawing/2014/main" id="{A61B18E2-4824-F2EE-205F-BE5E2E21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8768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John T. Underwood.jpg">
            <a:extLst>
              <a:ext uri="{FF2B5EF4-FFF2-40B4-BE49-F238E27FC236}">
                <a16:creationId xmlns:a16="http://schemas.microsoft.com/office/drawing/2014/main" id="{2342AE0E-E1EA-60F1-94A2-84A70A3328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6675"/>
            <a:ext cx="42672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J.R.Bradley  Bio..jpg">
            <a:extLst>
              <a:ext uri="{FF2B5EF4-FFF2-40B4-BE49-F238E27FC236}">
                <a16:creationId xmlns:a16="http://schemas.microsoft.com/office/drawing/2014/main" id="{ACAFB371-358C-3AE3-725D-CAB5EDA6EA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R. Bradley.jpg">
            <a:extLst>
              <a:ext uri="{FF2B5EF4-FFF2-40B4-BE49-F238E27FC236}">
                <a16:creationId xmlns:a16="http://schemas.microsoft.com/office/drawing/2014/main" id="{F7C62A9D-DDE6-F7BC-224E-3333D4472C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8" name="Picture 4" descr="Mars Hill Graduation">
            <a:extLst>
              <a:ext uri="{FF2B5EF4-FFF2-40B4-BE49-F238E27FC236}">
                <a16:creationId xmlns:a16="http://schemas.microsoft.com/office/drawing/2014/main" id="{713821C4-FD43-9C77-D15A-152553764CB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79375"/>
            <a:ext cx="3019903" cy="6778625"/>
          </a:xfrm>
          <a:noFill/>
          <a:extLst>
            <a:ext uri="{909E8E84-426E-40DD-AFC4-6F175D3DCCD1}">
              <a14:hiddenFill xmlns:a14="http://schemas.microsoft.com/office/drawing/2010/main">
                <a:solidFill>
                  <a:srgbClr val="FFFFFF"/>
                </a:solidFill>
              </a14:hiddenFill>
            </a:ext>
          </a:extLst>
        </p:spPr>
      </p:pic>
      <p:pic>
        <p:nvPicPr>
          <p:cNvPr id="31750" name="Picture 6" descr="Mars Hill Class">
            <a:extLst>
              <a:ext uri="{FF2B5EF4-FFF2-40B4-BE49-F238E27FC236}">
                <a16:creationId xmlns:a16="http://schemas.microsoft.com/office/drawing/2014/main" id="{BD4BC692-C053-AF6D-D4B4-42262589C8E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19902" y="0"/>
            <a:ext cx="9172097" cy="6825746"/>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wedge">
                                      <p:cBhvr>
                                        <p:cTn id="7" dur="2000"/>
                                        <p:tgtEl>
                                          <p:spTgt spid="3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edge">
                                      <p:cBhvr>
                                        <p:cTn id="12" dur="2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ars Hill Catalog.jpg">
            <a:extLst>
              <a:ext uri="{FF2B5EF4-FFF2-40B4-BE49-F238E27FC236}">
                <a16:creationId xmlns:a16="http://schemas.microsoft.com/office/drawing/2014/main" id="{A10D9A97-CF74-421E-686F-D629A9A320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418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ars Hill Dollars   Front.jpg">
            <a:extLst>
              <a:ext uri="{FF2B5EF4-FFF2-40B4-BE49-F238E27FC236}">
                <a16:creationId xmlns:a16="http://schemas.microsoft.com/office/drawing/2014/main" id="{DDC67B51-8EE1-F428-8245-CF118C4239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672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9619" name="Rectangle 3">
            <a:extLst>
              <a:ext uri="{FF2B5EF4-FFF2-40B4-BE49-F238E27FC236}">
                <a16:creationId xmlns:a16="http://schemas.microsoft.com/office/drawing/2014/main" id="{C7EB4AF2-238F-3E40-96B5-5D762D3D6104}"/>
              </a:ext>
            </a:extLst>
          </p:cNvPr>
          <p:cNvSpPr>
            <a:spLocks noGrp="1" noChangeArrowheads="1"/>
          </p:cNvSpPr>
          <p:nvPr>
            <p:ph type="body" sz="half" idx="1"/>
          </p:nvPr>
        </p:nvSpPr>
        <p:spPr>
          <a:xfrm>
            <a:off x="548640" y="304799"/>
            <a:ext cx="11257280" cy="1603375"/>
          </a:xfrm>
        </p:spPr>
        <p:txBody>
          <a:bodyPr>
            <a:normAutofit fontScale="92500"/>
          </a:bodyPr>
          <a:lstStyle/>
          <a:p>
            <a:pPr marL="609600" indent="-609600" algn="ctr">
              <a:buNone/>
              <a:defRPr/>
            </a:pPr>
            <a:r>
              <a:rPr lang="en-US" sz="43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Alabama Christian College Of </a:t>
            </a:r>
            <a:r>
              <a:rPr lang="en-US" sz="43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Berry,Alabama</a:t>
            </a:r>
            <a:r>
              <a:rPr lang="en-US" sz="43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609600" indent="-609600" algn="ctr">
              <a:buNone/>
              <a:defRPr/>
            </a:pPr>
            <a:r>
              <a:rPr lang="en-US" sz="2800" dirty="0"/>
              <a:t>	</a:t>
            </a:r>
            <a:r>
              <a:rPr lang="en-US" sz="4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John T. Lewis And O.C. Dobbs.</a:t>
            </a:r>
          </a:p>
        </p:txBody>
      </p:sp>
      <p:pic>
        <p:nvPicPr>
          <p:cNvPr id="239620" name="Picture 4" descr="JTLEWIS19100002">
            <a:extLst>
              <a:ext uri="{FF2B5EF4-FFF2-40B4-BE49-F238E27FC236}">
                <a16:creationId xmlns:a16="http://schemas.microsoft.com/office/drawing/2014/main" id="{3313C224-BE13-FC50-8D97-A53599095F8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48640" y="1868686"/>
            <a:ext cx="3281680" cy="5008186"/>
          </a:xfrm>
          <a:noFill/>
          <a:extLst>
            <a:ext uri="{909E8E84-426E-40DD-AFC4-6F175D3DCCD1}">
              <a14:hiddenFill xmlns:a14="http://schemas.microsoft.com/office/drawing/2010/main">
                <a:solidFill>
                  <a:srgbClr val="FFFFFF"/>
                </a:solidFill>
              </a14:hiddenFill>
            </a:ext>
          </a:extLst>
        </p:spPr>
      </p:pic>
      <p:pic>
        <p:nvPicPr>
          <p:cNvPr id="239627" name="Picture 11" descr="Lewis_John_T_2003_002a">
            <a:extLst>
              <a:ext uri="{FF2B5EF4-FFF2-40B4-BE49-F238E27FC236}">
                <a16:creationId xmlns:a16="http://schemas.microsoft.com/office/drawing/2014/main" id="{12AD823E-C632-04D8-864C-0786C47453D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034407" y="2098041"/>
            <a:ext cx="7157594" cy="4778831"/>
          </a:xfr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39620"/>
                                        </p:tgtEl>
                                        <p:attrNameLst>
                                          <p:attrName>style.visibility</p:attrName>
                                        </p:attrNameLst>
                                      </p:cBhvr>
                                      <p:to>
                                        <p:strVal val="visible"/>
                                      </p:to>
                                    </p:set>
                                    <p:animEffect transition="in" filter="diamond(in)">
                                      <p:cBhvr>
                                        <p:cTn id="7" dur="2000"/>
                                        <p:tgtEl>
                                          <p:spTgt spid="239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39627"/>
                                        </p:tgtEl>
                                        <p:attrNameLst>
                                          <p:attrName>style.visibility</p:attrName>
                                        </p:attrNameLst>
                                      </p:cBhvr>
                                      <p:to>
                                        <p:strVal val="visible"/>
                                      </p:to>
                                    </p:set>
                                    <p:animEffect transition="in" filter="checkerboard(across)">
                                      <p:cBhvr>
                                        <p:cTn id="12" dur="500"/>
                                        <p:tgtEl>
                                          <p:spTgt spid="239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0644" name="Picture 4" descr="dobbsoc_01a">
            <a:extLst>
              <a:ext uri="{FF2B5EF4-FFF2-40B4-BE49-F238E27FC236}">
                <a16:creationId xmlns:a16="http://schemas.microsoft.com/office/drawing/2014/main" id="{FCC64F25-B805-6D7D-7E33-B4C545E7163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76401" y="381000"/>
            <a:ext cx="4976813" cy="6096000"/>
          </a:xfrm>
          <a:noFill/>
          <a:extLst>
            <a:ext uri="{909E8E84-426E-40DD-AFC4-6F175D3DCCD1}">
              <a14:hiddenFill xmlns:a14="http://schemas.microsoft.com/office/drawing/2010/main">
                <a:solidFill>
                  <a:srgbClr val="FFFFFF"/>
                </a:solidFill>
              </a14:hiddenFill>
            </a:ext>
          </a:extLst>
        </p:spPr>
      </p:pic>
      <p:pic>
        <p:nvPicPr>
          <p:cNvPr id="240647" name="Picture 7" descr="dobbsoc">
            <a:extLst>
              <a:ext uri="{FF2B5EF4-FFF2-40B4-BE49-F238E27FC236}">
                <a16:creationId xmlns:a16="http://schemas.microsoft.com/office/drawing/2014/main" id="{FCDD62C3-AF21-2D51-6270-51A7ECADFE5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00876" y="304800"/>
            <a:ext cx="3571875" cy="61722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40644"/>
                                        </p:tgtEl>
                                        <p:attrNameLst>
                                          <p:attrName>style.visibility</p:attrName>
                                        </p:attrNameLst>
                                      </p:cBhvr>
                                      <p:to>
                                        <p:strVal val="visible"/>
                                      </p:to>
                                    </p:set>
                                    <p:animEffect transition="in" filter="diamond(in)">
                                      <p:cBhvr>
                                        <p:cTn id="7" dur="2000"/>
                                        <p:tgtEl>
                                          <p:spTgt spid="2406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40647"/>
                                        </p:tgtEl>
                                        <p:attrNameLst>
                                          <p:attrName>style.visibility</p:attrName>
                                        </p:attrNameLst>
                                      </p:cBhvr>
                                      <p:to>
                                        <p:strVal val="visible"/>
                                      </p:to>
                                    </p:set>
                                    <p:animEffect transition="in" filter="wedge">
                                      <p:cBhvr>
                                        <p:cTn id="12" dur="2000"/>
                                        <p:tgtEl>
                                          <p:spTgt spid="240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1668" name="Picture 4" descr="dunn,ga00a">
            <a:extLst>
              <a:ext uri="{FF2B5EF4-FFF2-40B4-BE49-F238E27FC236}">
                <a16:creationId xmlns:a16="http://schemas.microsoft.com/office/drawing/2014/main" id="{93B257B8-C0EB-9FE0-6AAE-801A15E740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1" y="762000"/>
            <a:ext cx="4602163" cy="5715000"/>
          </a:xfrm>
          <a:noFill/>
          <a:extLst>
            <a:ext uri="{909E8E84-426E-40DD-AFC4-6F175D3DCCD1}">
              <a14:hiddenFill xmlns:a14="http://schemas.microsoft.com/office/drawing/2010/main">
                <a:solidFill>
                  <a:srgbClr val="FFFFFF"/>
                </a:solidFill>
              </a14:hiddenFill>
            </a:ext>
          </a:extLst>
        </p:spPr>
      </p:pic>
      <p:sp>
        <p:nvSpPr>
          <p:cNvPr id="241671" name="Text Box 7">
            <a:extLst>
              <a:ext uri="{FF2B5EF4-FFF2-40B4-BE49-F238E27FC236}">
                <a16:creationId xmlns:a16="http://schemas.microsoft.com/office/drawing/2014/main" id="{F6827965-33F0-725F-C62A-4A2B362B45A8}"/>
              </a:ext>
            </a:extLst>
          </p:cNvPr>
          <p:cNvSpPr txBox="1">
            <a:spLocks noChangeArrowheads="1"/>
          </p:cNvSpPr>
          <p:nvPr/>
        </p:nvSpPr>
        <p:spPr bwMode="auto">
          <a:xfrm>
            <a:off x="6990080" y="1219200"/>
            <a:ext cx="47752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just" eaLnBrk="1" hangingPunct="1">
              <a:buSzPct val="65000"/>
              <a:buFont typeface="Wingdings" panose="05000000000000000000" pitchFamily="2" charset="2"/>
              <a:buNone/>
            </a:pPr>
            <a:r>
              <a:rPr lang="en-US" alt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First President Was</a:t>
            </a:r>
          </a:p>
          <a:p>
            <a:pPr algn="just" eaLnBrk="1" hangingPunct="1">
              <a:buSzPct val="65000"/>
              <a:buFont typeface="Wingdings" panose="05000000000000000000" pitchFamily="2" charset="2"/>
              <a:buNone/>
            </a:pPr>
            <a:r>
              <a:rPr lang="en-US" alt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Gus Dunn Of Texas.</a:t>
            </a:r>
          </a:p>
          <a:p>
            <a:pPr algn="just" eaLnBrk="1" hangingPunct="1">
              <a:buSzPct val="65000"/>
              <a:buFont typeface="Wingdings" panose="05000000000000000000" pitchFamily="2" charset="2"/>
              <a:buNone/>
            </a:pPr>
            <a:endParaRPr lang="en-US" alt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eaLnBrk="1" hangingPunct="1">
              <a:buSzPct val="65000"/>
              <a:buFont typeface="Wingdings" panose="05000000000000000000" pitchFamily="2" charset="2"/>
              <a:buNone/>
            </a:pPr>
            <a:r>
              <a:rPr lang="en-US" alt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First Session– Oct.1,</a:t>
            </a:r>
          </a:p>
          <a:p>
            <a:pPr algn="just" eaLnBrk="1" hangingPunct="1">
              <a:buSzPct val="65000"/>
              <a:buFont typeface="Wingdings" panose="05000000000000000000" pitchFamily="2" charset="2"/>
              <a:buNone/>
            </a:pPr>
            <a:r>
              <a:rPr lang="en-US" alt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1912.</a:t>
            </a:r>
          </a:p>
          <a:p>
            <a:pPr algn="just" eaLnBrk="1" hangingPunct="1">
              <a:buSzPct val="65000"/>
              <a:buFont typeface="Wingdings" panose="05000000000000000000" pitchFamily="2" charset="2"/>
              <a:buNone/>
            </a:pPr>
            <a:endParaRPr lang="en-US" alt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eaLnBrk="1" hangingPunct="1">
              <a:buSzPct val="65000"/>
              <a:buFont typeface="Wingdings" panose="05000000000000000000" pitchFamily="2" charset="2"/>
              <a:buNone/>
            </a:pPr>
            <a:r>
              <a:rPr lang="en-US" alt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First Five Months Held </a:t>
            </a:r>
          </a:p>
          <a:p>
            <a:pPr algn="just" eaLnBrk="1" hangingPunct="1">
              <a:buSzPct val="65000"/>
              <a:buFont typeface="Wingdings" panose="05000000000000000000" pitchFamily="2" charset="2"/>
              <a:buNone/>
            </a:pPr>
            <a:r>
              <a:rPr lang="en-US" alt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Church Building.</a:t>
            </a: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p:txBody>
      </p:sp>
      <p:sp>
        <p:nvSpPr>
          <p:cNvPr id="232452" name="Text Box 8">
            <a:extLst>
              <a:ext uri="{FF2B5EF4-FFF2-40B4-BE49-F238E27FC236}">
                <a16:creationId xmlns:a16="http://schemas.microsoft.com/office/drawing/2014/main" id="{37762F4A-DBE2-4F6C-7BAF-CAAC449F1547}"/>
              </a:ext>
            </a:extLst>
          </p:cNvPr>
          <p:cNvSpPr txBox="1">
            <a:spLocks noChangeArrowheads="1"/>
          </p:cNvSpPr>
          <p:nvPr/>
        </p:nvSpPr>
        <p:spPr bwMode="auto">
          <a:xfrm>
            <a:off x="1493520" y="27057"/>
            <a:ext cx="109931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buSzPct val="65000"/>
              <a:buFont typeface="Wingdings" panose="05000000000000000000" pitchFamily="2" charset="2"/>
              <a:buNone/>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Gus A. Dunn  Served (1912-1914)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41668"/>
                                        </p:tgtEl>
                                        <p:attrNameLst>
                                          <p:attrName>style.visibility</p:attrName>
                                        </p:attrNameLst>
                                      </p:cBhvr>
                                      <p:to>
                                        <p:strVal val="visible"/>
                                      </p:to>
                                    </p:set>
                                    <p:animEffect transition="in" filter="diamond(in)">
                                      <p:cBhvr>
                                        <p:cTn id="7" dur="2000"/>
                                        <p:tgtEl>
                                          <p:spTgt spid="2416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1671">
                                            <p:txEl>
                                              <p:pRg st="0" end="0"/>
                                            </p:txEl>
                                          </p:spTgt>
                                        </p:tgtEl>
                                        <p:attrNameLst>
                                          <p:attrName>style.visibility</p:attrName>
                                        </p:attrNameLst>
                                      </p:cBhvr>
                                      <p:to>
                                        <p:strVal val="visible"/>
                                      </p:to>
                                    </p:set>
                                    <p:animEffect transition="in" filter="dissolve">
                                      <p:cBhvr>
                                        <p:cTn id="12" dur="500"/>
                                        <p:tgtEl>
                                          <p:spTgt spid="241671">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41671">
                                            <p:txEl>
                                              <p:pRg st="1" end="1"/>
                                            </p:txEl>
                                          </p:spTgt>
                                        </p:tgtEl>
                                        <p:attrNameLst>
                                          <p:attrName>style.visibility</p:attrName>
                                        </p:attrNameLst>
                                      </p:cBhvr>
                                      <p:to>
                                        <p:strVal val="visible"/>
                                      </p:to>
                                    </p:set>
                                    <p:animEffect transition="in" filter="dissolve">
                                      <p:cBhvr>
                                        <p:cTn id="15" dur="500"/>
                                        <p:tgtEl>
                                          <p:spTgt spid="24167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41671">
                                            <p:txEl>
                                              <p:pRg st="3" end="3"/>
                                            </p:txEl>
                                          </p:spTgt>
                                        </p:tgtEl>
                                        <p:attrNameLst>
                                          <p:attrName>style.visibility</p:attrName>
                                        </p:attrNameLst>
                                      </p:cBhvr>
                                      <p:to>
                                        <p:strVal val="visible"/>
                                      </p:to>
                                    </p:set>
                                    <p:animEffect transition="in" filter="dissolve">
                                      <p:cBhvr>
                                        <p:cTn id="20" dur="500"/>
                                        <p:tgtEl>
                                          <p:spTgt spid="241671">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41671">
                                            <p:txEl>
                                              <p:pRg st="4" end="4"/>
                                            </p:txEl>
                                          </p:spTgt>
                                        </p:tgtEl>
                                        <p:attrNameLst>
                                          <p:attrName>style.visibility</p:attrName>
                                        </p:attrNameLst>
                                      </p:cBhvr>
                                      <p:to>
                                        <p:strVal val="visible"/>
                                      </p:to>
                                    </p:set>
                                    <p:animEffect transition="in" filter="dissolve">
                                      <p:cBhvr>
                                        <p:cTn id="23" dur="500"/>
                                        <p:tgtEl>
                                          <p:spTgt spid="241671">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241671">
                                            <p:txEl>
                                              <p:pRg st="6" end="6"/>
                                            </p:txEl>
                                          </p:spTgt>
                                        </p:tgtEl>
                                        <p:attrNameLst>
                                          <p:attrName>style.visibility</p:attrName>
                                        </p:attrNameLst>
                                      </p:cBhvr>
                                      <p:to>
                                        <p:strVal val="visible"/>
                                      </p:to>
                                    </p:set>
                                    <p:animEffect transition="in" filter="dissolve">
                                      <p:cBhvr>
                                        <p:cTn id="28" dur="500"/>
                                        <p:tgtEl>
                                          <p:spTgt spid="241671">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241671">
                                            <p:txEl>
                                              <p:pRg st="7" end="7"/>
                                            </p:txEl>
                                          </p:spTgt>
                                        </p:tgtEl>
                                        <p:attrNameLst>
                                          <p:attrName>style.visibility</p:attrName>
                                        </p:attrNameLst>
                                      </p:cBhvr>
                                      <p:to>
                                        <p:strVal val="visible"/>
                                      </p:to>
                                    </p:set>
                                    <p:animEffect transition="in" filter="dissolve">
                                      <p:cBhvr>
                                        <p:cTn id="31" dur="500"/>
                                        <p:tgtEl>
                                          <p:spTgt spid="2416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8596" name="Picture 4" descr="ACCBERRY20001">
            <a:extLst>
              <a:ext uri="{FF2B5EF4-FFF2-40B4-BE49-F238E27FC236}">
                <a16:creationId xmlns:a16="http://schemas.microsoft.com/office/drawing/2014/main" id="{2BBA2C9D-D95B-DC51-5652-412C836CC9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diamond(in)">
                                      <p:cBhvr>
                                        <p:cTn id="7" dur="20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02C94-629B-4EBF-81BE-D37EEF548F6A}"/>
              </a:ext>
            </a:extLst>
          </p:cNvPr>
          <p:cNvSpPr txBox="1"/>
          <p:nvPr/>
        </p:nvSpPr>
        <p:spPr>
          <a:xfrm>
            <a:off x="386080" y="182880"/>
            <a:ext cx="11409680" cy="6687125"/>
          </a:xfrm>
          <a:prstGeom prst="rect">
            <a:avLst/>
          </a:prstGeom>
          <a:noFill/>
        </p:spPr>
        <p:txBody>
          <a:bodyPr wrap="square">
            <a:spAutoFit/>
          </a:bodyPr>
          <a:lstStyle/>
          <a:p>
            <a:pPr algn="just"/>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Before I close this note, already too long, permit me to speak a word in reference to Bro. John M. Barnes. He is engaged in a flourishing school in Maury Co., and from the manner his patrons universally express their approbation of his labors, I can say that Middle Tennessee ought to encourage his school liberally. He is a skillful instructor, is possessed of brilliant talent-is assisted by his highly accomplished Lady and does business with an energy and activity worthy of this best of employment&amp; Brethren, send him your sons, and he will make them ornament&amp; to the State, the church and the world. He educates for both worlds. Your Bro. in the Hope,</a:t>
            </a:r>
          </a:p>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Nashville, Dec. 28, 1843. W. S. Speer. (Christian Review, January 1844, p14)</a:t>
            </a:r>
          </a:p>
        </p:txBody>
      </p:sp>
    </p:spTree>
    <p:extLst>
      <p:ext uri="{BB962C8B-B14F-4D97-AF65-F5344CB8AC3E}">
        <p14:creationId xmlns:p14="http://schemas.microsoft.com/office/powerpoint/2010/main" val="3774479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6" name="Picture 4" descr="ACCBERRY0002">
            <a:extLst>
              <a:ext uri="{FF2B5EF4-FFF2-40B4-BE49-F238E27FC236}">
                <a16:creationId xmlns:a16="http://schemas.microsoft.com/office/drawing/2014/main" id="{CEA84830-C694-0787-36B2-AA69D0AA05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358776"/>
            <a:ext cx="8458200" cy="611822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64196"/>
                                        </p:tgtEl>
                                        <p:attrNameLst>
                                          <p:attrName>style.visibility</p:attrName>
                                        </p:attrNameLst>
                                      </p:cBhvr>
                                      <p:to>
                                        <p:strVal val="visible"/>
                                      </p:to>
                                    </p:set>
                                    <p:animEffect transition="in" filter="wedge">
                                      <p:cBhvr>
                                        <p:cTn id="7" dur="2000"/>
                                        <p:tgtEl>
                                          <p:spTgt spid="26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1128" name="Text Box 8">
            <a:extLst>
              <a:ext uri="{FF2B5EF4-FFF2-40B4-BE49-F238E27FC236}">
                <a16:creationId xmlns:a16="http://schemas.microsoft.com/office/drawing/2014/main" id="{183D9F59-D35A-56BE-7FB3-C4068DE9ECD4}"/>
              </a:ext>
            </a:extLst>
          </p:cNvPr>
          <p:cNvSpPr txBox="1">
            <a:spLocks noChangeArrowheads="1"/>
          </p:cNvSpPr>
          <p:nvPr/>
        </p:nvSpPr>
        <p:spPr bwMode="auto">
          <a:xfrm>
            <a:off x="284480" y="0"/>
            <a:ext cx="11907520" cy="590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buSzPct val="65000"/>
              <a:buFont typeface="Wingdings" panose="05000000000000000000" pitchFamily="2" charset="2"/>
              <a:buNone/>
            </a:pPr>
            <a:r>
              <a:rPr lang="en-US"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Building Burned In 1933.</a:t>
            </a:r>
          </a:p>
          <a:p>
            <a:pPr eaLnBrk="1" hangingPunct="1">
              <a:buSzPct val="65000"/>
              <a:buFont typeface="Wingdings" panose="05000000000000000000" pitchFamily="2" charset="2"/>
              <a:buNone/>
            </a:pPr>
            <a:r>
              <a:rPr lang="en-US"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Two Of The School’s Most Well-known  Students</a:t>
            </a:r>
          </a:p>
          <a:p>
            <a:pPr eaLnBrk="1" hangingPunct="1">
              <a:buSzPct val="65000"/>
              <a:buFont typeface="Wingdings" panose="05000000000000000000" pitchFamily="2" charset="2"/>
              <a:buNone/>
            </a:pPr>
            <a:r>
              <a:rPr lang="en-US"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Gus Nichols And Asa Plyler.</a:t>
            </a: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a:p>
            <a:pPr eaLnBrk="1" hangingPunct="1">
              <a:buSzPct val="65000"/>
              <a:buFont typeface="Wingdings" panose="05000000000000000000" pitchFamily="2" charset="2"/>
              <a:buNone/>
            </a:pPr>
            <a:endParaRPr lang="en-US" altLang="en-US" sz="2800" dirty="0">
              <a:latin typeface="Tahoma" panose="020B0604030504040204" pitchFamily="34" charset="0"/>
            </a:endParaRPr>
          </a:p>
        </p:txBody>
      </p:sp>
      <p:pic>
        <p:nvPicPr>
          <p:cNvPr id="261129" name="Picture 9" descr="Gus Nichols1a">
            <a:extLst>
              <a:ext uri="{FF2B5EF4-FFF2-40B4-BE49-F238E27FC236}">
                <a16:creationId xmlns:a16="http://schemas.microsoft.com/office/drawing/2014/main" id="{5869BE33-CC4F-C0B9-3E7C-2F0BCBEEB14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017667" y="1828800"/>
            <a:ext cx="3471863" cy="4800600"/>
          </a:xfrm>
          <a:noFill/>
          <a:extLst>
            <a:ext uri="{909E8E84-426E-40DD-AFC4-6F175D3DCCD1}">
              <a14:hiddenFill xmlns:a14="http://schemas.microsoft.com/office/drawing/2010/main">
                <a:solidFill>
                  <a:srgbClr val="FFFFFF"/>
                </a:solidFill>
              </a14:hiddenFill>
            </a:ext>
          </a:extLst>
        </p:spPr>
      </p:pic>
      <p:pic>
        <p:nvPicPr>
          <p:cNvPr id="261131" name="Picture 11" descr="Asa Plyler">
            <a:extLst>
              <a:ext uri="{FF2B5EF4-FFF2-40B4-BE49-F238E27FC236}">
                <a16:creationId xmlns:a16="http://schemas.microsoft.com/office/drawing/2014/main" id="{A3B3E346-A0A2-F317-38CA-2FCA9AE4F32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438401" y="2286000"/>
            <a:ext cx="2847975" cy="43434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1128">
                                            <p:txEl>
                                              <p:pRg st="1" end="1"/>
                                            </p:txEl>
                                          </p:spTgt>
                                        </p:tgtEl>
                                        <p:attrNameLst>
                                          <p:attrName>style.visibility</p:attrName>
                                        </p:attrNameLst>
                                      </p:cBhvr>
                                      <p:to>
                                        <p:strVal val="visible"/>
                                      </p:to>
                                    </p:set>
                                    <p:animEffect transition="in" filter="dissolve">
                                      <p:cBhvr>
                                        <p:cTn id="7" dur="500"/>
                                        <p:tgtEl>
                                          <p:spTgt spid="261128">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1128">
                                            <p:txEl>
                                              <p:pRg st="2" end="2"/>
                                            </p:txEl>
                                          </p:spTgt>
                                        </p:tgtEl>
                                        <p:attrNameLst>
                                          <p:attrName>style.visibility</p:attrName>
                                        </p:attrNameLst>
                                      </p:cBhvr>
                                      <p:to>
                                        <p:strVal val="visible"/>
                                      </p:to>
                                    </p:set>
                                    <p:animEffect transition="in" filter="dissolve">
                                      <p:cBhvr>
                                        <p:cTn id="10" dur="500"/>
                                        <p:tgtEl>
                                          <p:spTgt spid="261128">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61129"/>
                                        </p:tgtEl>
                                        <p:attrNameLst>
                                          <p:attrName>style.visibility</p:attrName>
                                        </p:attrNameLst>
                                      </p:cBhvr>
                                      <p:to>
                                        <p:strVal val="visible"/>
                                      </p:to>
                                    </p:set>
                                    <p:animEffect transition="in" filter="blinds(horizontal)">
                                      <p:cBhvr>
                                        <p:cTn id="15" dur="500"/>
                                        <p:tgtEl>
                                          <p:spTgt spid="26112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nodeType="clickEffect">
                                  <p:stCondLst>
                                    <p:cond delay="0"/>
                                  </p:stCondLst>
                                  <p:childTnLst>
                                    <p:set>
                                      <p:cBhvr>
                                        <p:cTn id="19" dur="1" fill="hold">
                                          <p:stCondLst>
                                            <p:cond delay="0"/>
                                          </p:stCondLst>
                                        </p:cTn>
                                        <p:tgtEl>
                                          <p:spTgt spid="261131"/>
                                        </p:tgtEl>
                                        <p:attrNameLst>
                                          <p:attrName>style.visibility</p:attrName>
                                        </p:attrNameLst>
                                      </p:cBhvr>
                                      <p:to>
                                        <p:strVal val="visible"/>
                                      </p:to>
                                    </p:set>
                                    <p:animEffect transition="in" filter="diamond(in)">
                                      <p:cBhvr>
                                        <p:cTn id="20" dur="2000"/>
                                        <p:tgtEl>
                                          <p:spTgt spid="261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691" name="Rectangle 3">
            <a:extLst>
              <a:ext uri="{FF2B5EF4-FFF2-40B4-BE49-F238E27FC236}">
                <a16:creationId xmlns:a16="http://schemas.microsoft.com/office/drawing/2014/main" id="{E86D2AED-7A77-A12E-43F1-12D52AED48D4}"/>
              </a:ext>
            </a:extLst>
          </p:cNvPr>
          <p:cNvSpPr>
            <a:spLocks noGrp="1" noChangeArrowheads="1"/>
          </p:cNvSpPr>
          <p:nvPr>
            <p:ph type="body" idx="1"/>
          </p:nvPr>
        </p:nvSpPr>
        <p:spPr>
          <a:xfrm>
            <a:off x="1981200" y="304800"/>
            <a:ext cx="8229600" cy="6248400"/>
          </a:xfrm>
        </p:spPr>
        <p:txBody>
          <a:bodyPr>
            <a:normAutofit fontScale="92500"/>
          </a:bodyPr>
          <a:lstStyle/>
          <a:p>
            <a:pPr marL="609600" indent="-609600">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Hal P. McDonald President– 1916-1922.</a:t>
            </a:r>
          </a:p>
          <a:p>
            <a:pPr marL="609600" indent="-609600">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Served Until The School Closed In 		1922.</a:t>
            </a:r>
          </a:p>
          <a:p>
            <a:pPr marL="609600" indent="-609600">
              <a:defRPr/>
            </a:pP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609600" indent="-609600">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Introduced The Lectureship 			Concept To This School.</a:t>
            </a:r>
          </a:p>
          <a:p>
            <a:pPr marL="609600" indent="-609600">
              <a:defRPr/>
            </a:pP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609600" indent="-609600">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McDonald Was Eccentric In Some 		Ways.</a:t>
            </a:r>
          </a:p>
          <a:p>
            <a:pPr marL="609600" indent="-609600">
              <a:defRPr/>
            </a:pP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609600" indent="-609600">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2691">
                                            <p:txEl>
                                              <p:pRg st="1" end="1"/>
                                            </p:txEl>
                                          </p:spTgt>
                                        </p:tgtEl>
                                        <p:attrNameLst>
                                          <p:attrName>style.visibility</p:attrName>
                                        </p:attrNameLst>
                                      </p:cBhvr>
                                      <p:to>
                                        <p:strVal val="visible"/>
                                      </p:to>
                                    </p:set>
                                    <p:animEffect transition="in" filter="dissolve">
                                      <p:cBhvr>
                                        <p:cTn id="7" dur="500"/>
                                        <p:tgtEl>
                                          <p:spTgt spid="24269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2691">
                                            <p:txEl>
                                              <p:pRg st="3" end="3"/>
                                            </p:txEl>
                                          </p:spTgt>
                                        </p:tgtEl>
                                        <p:attrNameLst>
                                          <p:attrName>style.visibility</p:attrName>
                                        </p:attrNameLst>
                                      </p:cBhvr>
                                      <p:to>
                                        <p:strVal val="visible"/>
                                      </p:to>
                                    </p:set>
                                    <p:animEffect transition="in" filter="dissolve">
                                      <p:cBhvr>
                                        <p:cTn id="12" dur="500"/>
                                        <p:tgtEl>
                                          <p:spTgt spid="24269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2691">
                                            <p:txEl>
                                              <p:pRg st="5" end="5"/>
                                            </p:txEl>
                                          </p:spTgt>
                                        </p:tgtEl>
                                        <p:attrNameLst>
                                          <p:attrName>style.visibility</p:attrName>
                                        </p:attrNameLst>
                                      </p:cBhvr>
                                      <p:to>
                                        <p:strVal val="visible"/>
                                      </p:to>
                                    </p:set>
                                    <p:animEffect transition="in" filter="dissolve">
                                      <p:cBhvr>
                                        <p:cTn id="17" dur="500"/>
                                        <p:tgtEl>
                                          <p:spTgt spid="24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5748" name="Picture 4" descr="Hal P">
            <a:extLst>
              <a:ext uri="{FF2B5EF4-FFF2-40B4-BE49-F238E27FC236}">
                <a16:creationId xmlns:a16="http://schemas.microsoft.com/office/drawing/2014/main" id="{143341D2-16B6-9E7A-FC98-EBCE54F4D37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23025" y="381000"/>
            <a:ext cx="4184650" cy="6172200"/>
          </a:xfrm>
          <a:noFill/>
          <a:extLst>
            <a:ext uri="{909E8E84-426E-40DD-AFC4-6F175D3DCCD1}">
              <a14:hiddenFill xmlns:a14="http://schemas.microsoft.com/office/drawing/2010/main">
                <a:solidFill>
                  <a:srgbClr val="FFFFFF"/>
                </a:solidFill>
              </a14:hiddenFill>
            </a:ext>
          </a:extLst>
        </p:spPr>
      </p:pic>
      <p:pic>
        <p:nvPicPr>
          <p:cNvPr id="415751" name="Picture 7" descr="Hal P">
            <a:extLst>
              <a:ext uri="{FF2B5EF4-FFF2-40B4-BE49-F238E27FC236}">
                <a16:creationId xmlns:a16="http://schemas.microsoft.com/office/drawing/2014/main" id="{7ACE7094-4359-0C90-A259-1DE221A74BF6}"/>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752600" y="381000"/>
            <a:ext cx="4343400" cy="2922588"/>
          </a:xfrm>
          <a:noFill/>
          <a:extLst>
            <a:ext uri="{909E8E84-426E-40DD-AFC4-6F175D3DCCD1}">
              <a14:hiddenFill xmlns:a14="http://schemas.microsoft.com/office/drawing/2010/main">
                <a:solidFill>
                  <a:srgbClr val="FFFFFF"/>
                </a:solidFill>
              </a14:hiddenFill>
            </a:ext>
          </a:extLst>
        </p:spPr>
      </p:pic>
      <p:pic>
        <p:nvPicPr>
          <p:cNvPr id="415754" name="Picture 10" descr="Hal P">
            <a:extLst>
              <a:ext uri="{FF2B5EF4-FFF2-40B4-BE49-F238E27FC236}">
                <a16:creationId xmlns:a16="http://schemas.microsoft.com/office/drawing/2014/main" id="{05348B99-1F46-3EE8-605E-B46A6772351C}"/>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828800" y="3581401"/>
            <a:ext cx="4267200" cy="298132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5748"/>
                                        </p:tgtEl>
                                        <p:attrNameLst>
                                          <p:attrName>style.visibility</p:attrName>
                                        </p:attrNameLst>
                                      </p:cBhvr>
                                      <p:to>
                                        <p:strVal val="visible"/>
                                      </p:to>
                                    </p:set>
                                    <p:animEffect transition="in" filter="wipe(down)">
                                      <p:cBhvr>
                                        <p:cTn id="7" dur="500"/>
                                        <p:tgtEl>
                                          <p:spTgt spid="415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15751"/>
                                        </p:tgtEl>
                                        <p:attrNameLst>
                                          <p:attrName>style.visibility</p:attrName>
                                        </p:attrNameLst>
                                      </p:cBhvr>
                                      <p:to>
                                        <p:strVal val="visible"/>
                                      </p:to>
                                    </p:set>
                                    <p:animEffect transition="in" filter="diamond(in)">
                                      <p:cBhvr>
                                        <p:cTn id="12" dur="2000"/>
                                        <p:tgtEl>
                                          <p:spTgt spid="4157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415754"/>
                                        </p:tgtEl>
                                        <p:attrNameLst>
                                          <p:attrName>style.visibility</p:attrName>
                                        </p:attrNameLst>
                                      </p:cBhvr>
                                      <p:to>
                                        <p:strVal val="visible"/>
                                      </p:to>
                                    </p:set>
                                    <p:animEffect transition="in" filter="diamond(in)">
                                      <p:cBhvr>
                                        <p:cTn id="17" dur="2000"/>
                                        <p:tgtEl>
                                          <p:spTgt spid="415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6772" name="Picture 4" descr="Hal p">
            <a:extLst>
              <a:ext uri="{FF2B5EF4-FFF2-40B4-BE49-F238E27FC236}">
                <a16:creationId xmlns:a16="http://schemas.microsoft.com/office/drawing/2014/main" id="{ADA8EA05-5332-5DA8-C4D2-1909C20E4A7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76400" y="3124200"/>
            <a:ext cx="4038600" cy="3576638"/>
          </a:xfrm>
          <a:noFill/>
          <a:extLst>
            <a:ext uri="{909E8E84-426E-40DD-AFC4-6F175D3DCCD1}">
              <a14:hiddenFill xmlns:a14="http://schemas.microsoft.com/office/drawing/2010/main">
                <a:solidFill>
                  <a:srgbClr val="FFFFFF"/>
                </a:solidFill>
              </a14:hiddenFill>
            </a:ext>
          </a:extLst>
        </p:spPr>
      </p:pic>
      <p:pic>
        <p:nvPicPr>
          <p:cNvPr id="416778" name="Picture 10" descr="H">
            <a:extLst>
              <a:ext uri="{FF2B5EF4-FFF2-40B4-BE49-F238E27FC236}">
                <a16:creationId xmlns:a16="http://schemas.microsoft.com/office/drawing/2014/main" id="{3EC7C7DA-FB30-AE24-05B6-57756601CFC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867400" y="228600"/>
            <a:ext cx="4800600" cy="36576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16778"/>
                                        </p:tgtEl>
                                        <p:attrNameLst>
                                          <p:attrName>style.visibility</p:attrName>
                                        </p:attrNameLst>
                                      </p:cBhvr>
                                      <p:to>
                                        <p:strVal val="visible"/>
                                      </p:to>
                                    </p:set>
                                    <p:animEffect transition="in" filter="diamond(in)">
                                      <p:cBhvr>
                                        <p:cTn id="7" dur="2000"/>
                                        <p:tgtEl>
                                          <p:spTgt spid="416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16772"/>
                                        </p:tgtEl>
                                        <p:attrNameLst>
                                          <p:attrName>style.visibility</p:attrName>
                                        </p:attrNameLst>
                                      </p:cBhvr>
                                      <p:to>
                                        <p:strVal val="visible"/>
                                      </p:to>
                                    </p:set>
                                    <p:animEffect transition="in" filter="diamond(in)">
                                      <p:cBhvr>
                                        <p:cTn id="12" dur="2000"/>
                                        <p:tgtEl>
                                          <p:spTgt spid="416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300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8344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385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7552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00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A8E2A-32AF-8016-7CC1-5E0458983D8E}"/>
              </a:ext>
            </a:extLst>
          </p:cNvPr>
          <p:cNvSpPr txBox="1"/>
          <p:nvPr/>
        </p:nvSpPr>
        <p:spPr>
          <a:xfrm>
            <a:off x="548640" y="101601"/>
            <a:ext cx="11084560" cy="6872388"/>
          </a:xfrm>
          <a:prstGeom prst="rect">
            <a:avLst/>
          </a:prstGeom>
          <a:noFill/>
        </p:spPr>
        <p:txBody>
          <a:bodyPr wrap="square">
            <a:spAutoFit/>
          </a:bodyPr>
          <a:lstStyle/>
          <a:p>
            <a:pPr algn="just"/>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Barnes was a much-loved figure to his students. B.F. Manire would write:</a:t>
            </a:r>
          </a:p>
          <a:p>
            <a:pPr algn="just"/>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1" algn="just"/>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the summer of 1846, when in my eighteenth year, I made the good confession under the preaching of J. J. Trott and W. S. Speer, and was baptized by the hands of my revered teacher, John M. Barnes, to whose painstaking and skillful instructions; I am mainly indebted for whatever literary attainments I may have made, and to whose memory I now gladly pay this tribute of undying affection. </a:t>
            </a:r>
            <a:r>
              <a:rPr lang="fr-FR"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(R.L. James, pp. 46-50).</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9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4327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0488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915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9013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544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3067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7094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8160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3499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3758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667</TotalTime>
  <Words>2333</Words>
  <Application>Microsoft Office PowerPoint</Application>
  <PresentationFormat>Widescreen</PresentationFormat>
  <Paragraphs>151</Paragraphs>
  <Slides>102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102</vt:i4>
      </vt:variant>
    </vt:vector>
  </HeadingPairs>
  <TitlesOfParts>
    <vt:vector size="109" baseType="lpstr">
      <vt:lpstr>Arial</vt:lpstr>
      <vt:lpstr>Calibri</vt:lpstr>
      <vt:lpstr>Gill Sans MT</vt:lpstr>
      <vt:lpstr>Tahoma</vt:lpstr>
      <vt:lpstr>Times New Roman</vt:lpstr>
      <vt:lpstr>Wingdings</vt:lpstr>
      <vt:lpstr>Gallery</vt:lpstr>
      <vt:lpstr>E. S. Wiley’s Plantation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Highland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Lawrence County Movement</vt:lpstr>
      <vt:lpstr>MOUNTAIN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MOUNTAIN HOME COLLEGE</vt:lpstr>
      <vt:lpstr>PowerPoint Presentation</vt:lpstr>
      <vt:lpstr>PowerPoint Presentation</vt:lpstr>
      <vt:lpstr>PowerPoint Presentation</vt:lpstr>
      <vt:lpstr>PowerPoint Presentation</vt:lpstr>
      <vt:lpstr>Mars Hill</vt:lpstr>
      <vt:lpstr>PowerPoint Presentation</vt:lpstr>
      <vt:lpstr>PowerPoint Presentation</vt:lpstr>
      <vt:lpstr>PowerPoint Presentation</vt:lpstr>
      <vt:lpstr>Education</vt:lpstr>
      <vt:lpstr>PowerPoint Presentation</vt:lpstr>
      <vt:lpstr>Education</vt:lpstr>
      <vt:lpstr>PowerPoint Presentation</vt:lpstr>
      <vt:lpstr>Education</vt:lpstr>
      <vt:lpstr>Education</vt:lpstr>
      <vt:lpstr>Education</vt:lpstr>
      <vt:lpstr>Education</vt:lpstr>
      <vt:lpstr>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HOME</dc:title>
  <dc:creator>Wayne Kilpatrick</dc:creator>
  <cp:lastModifiedBy>Wayne Kilpatrick</cp:lastModifiedBy>
  <cp:revision>44</cp:revision>
  <dcterms:created xsi:type="dcterms:W3CDTF">2023-02-05T05:06:07Z</dcterms:created>
  <dcterms:modified xsi:type="dcterms:W3CDTF">2023-02-06T11:15:55Z</dcterms:modified>
</cp:coreProperties>
</file>