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958" r:id="rId3"/>
    <p:sldId id="959" r:id="rId4"/>
    <p:sldId id="965" r:id="rId5"/>
    <p:sldId id="967" r:id="rId6"/>
    <p:sldId id="258" r:id="rId7"/>
    <p:sldId id="966" r:id="rId8"/>
    <p:sldId id="259" r:id="rId9"/>
    <p:sldId id="257" r:id="rId10"/>
    <p:sldId id="260" r:id="rId11"/>
    <p:sldId id="970" r:id="rId12"/>
    <p:sldId id="261" r:id="rId13"/>
    <p:sldId id="955" r:id="rId14"/>
    <p:sldId id="961" r:id="rId15"/>
    <p:sldId id="962" r:id="rId16"/>
    <p:sldId id="963" r:id="rId17"/>
    <p:sldId id="964" r:id="rId18"/>
    <p:sldId id="971" r:id="rId19"/>
    <p:sldId id="968" r:id="rId20"/>
    <p:sldId id="957" r:id="rId21"/>
    <p:sldId id="969" r:id="rId22"/>
    <p:sldId id="9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226"/>
  </p:normalViewPr>
  <p:slideViewPr>
    <p:cSldViewPr snapToGrid="0" snapToObjects="1">
      <p:cViewPr>
        <p:scale>
          <a:sx n="85" d="100"/>
          <a:sy n="85" d="100"/>
        </p:scale>
        <p:origin x="14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F41DD-7C6A-7642-9FFF-25C3BADA69B7}" type="datetimeFigureOut">
              <a:rPr lang="en-US" smtClean="0"/>
              <a:t>3/15/21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4601-53B4-394A-A1C8-FC632DE54D09}" type="slidenum">
              <a:rPr lang="en-US" smtClean="0"/>
              <a:t>‹#›</a:t>
            </a:fld>
            <a:endParaRPr lang="en-US"/>
          </a:p>
        </p:txBody>
      </p:sp>
    </p:spTree>
    <p:extLst>
      <p:ext uri="{BB962C8B-B14F-4D97-AF65-F5344CB8AC3E}">
        <p14:creationId xmlns:p14="http://schemas.microsoft.com/office/powerpoint/2010/main" val="381408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4601-53B4-394A-A1C8-FC632DE54D09}" type="slidenum">
              <a:rPr lang="en-US" smtClean="0"/>
              <a:t>20</a:t>
            </a:fld>
            <a:endParaRPr lang="en-US"/>
          </a:p>
        </p:txBody>
      </p:sp>
    </p:spTree>
    <p:extLst>
      <p:ext uri="{BB962C8B-B14F-4D97-AF65-F5344CB8AC3E}">
        <p14:creationId xmlns:p14="http://schemas.microsoft.com/office/powerpoint/2010/main" val="180545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4601-53B4-394A-A1C8-FC632DE54D09}" type="slidenum">
              <a:rPr lang="en-US" smtClean="0"/>
              <a:t>21</a:t>
            </a:fld>
            <a:endParaRPr lang="en-US"/>
          </a:p>
        </p:txBody>
      </p:sp>
    </p:spTree>
    <p:extLst>
      <p:ext uri="{BB962C8B-B14F-4D97-AF65-F5344CB8AC3E}">
        <p14:creationId xmlns:p14="http://schemas.microsoft.com/office/powerpoint/2010/main" val="248693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4601-53B4-394A-A1C8-FC632DE54D09}" type="slidenum">
              <a:rPr lang="en-US" smtClean="0"/>
              <a:t>22</a:t>
            </a:fld>
            <a:endParaRPr lang="en-US"/>
          </a:p>
        </p:txBody>
      </p:sp>
    </p:spTree>
    <p:extLst>
      <p:ext uri="{BB962C8B-B14F-4D97-AF65-F5344CB8AC3E}">
        <p14:creationId xmlns:p14="http://schemas.microsoft.com/office/powerpoint/2010/main" val="325277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4895-26A3-BC4E-9ACB-BCC1FCA61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72BF42-E01E-184D-8D5E-D403B18DE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23E7D9-C323-6541-8B83-3A5FBBED1035}"/>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3DFC6074-920A-8E47-BF54-F85EC5E8A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F765E-9626-EA4D-BCA6-3F6D5A6A32C5}"/>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71902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A84C-E539-5846-8285-91BFAAA5F8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1BAEF3-2D40-954E-85F5-6BE7A6ECE9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C28E-B9BB-F54C-BF94-CE65CBB18F3C}"/>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36110C6E-B501-8C40-BAAB-A9B9D9E1B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49029-1388-2343-BAE7-561A55F99A95}"/>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1187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CDF53-D3D2-5C4E-8143-8ED17E0830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5817-EA0E-C84C-86E4-900D8BB0D3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D9416-D63D-1C42-8738-BF2D49C9CADE}"/>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3027308D-9A88-5E4C-BA7D-20FBDFB71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14D22-EB40-194F-BB70-97A3CE2FE456}"/>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281788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94E2-6FD2-3F4E-A3C6-FB5B6C482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37F97-9DCF-2341-9C45-89DA04C02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BC2DB-A87E-0947-9EF7-C965FF9D742C}"/>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1D0D8435-6BD5-D645-B357-210C4432A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F6C9C-91AA-D04E-918A-69E2E59263FC}"/>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193710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7E60-7893-D441-A17F-881472AA6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9C8E38-59BD-6D44-9CFA-5CE1E49F1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5EA573-23E7-BD42-A2A5-19D0935DB7AF}"/>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372A57C6-BDAC-634D-8E17-F6568A019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79D3F-02D6-8F4C-B17C-95A1A9539D92}"/>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645150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9C705-C3D3-1243-A982-728962204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698E0B-987C-5E4E-BE2E-0D9362FFFA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2F578-E19A-6B46-9716-63A5B1A83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C30DF0-4C70-544B-B3C2-713A87AB9D7C}"/>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6" name="Footer Placeholder 5">
            <a:extLst>
              <a:ext uri="{FF2B5EF4-FFF2-40B4-BE49-F238E27FC236}">
                <a16:creationId xmlns:a16="http://schemas.microsoft.com/office/drawing/2014/main" id="{70216BBA-2AB6-3F43-B5B2-F1BB1CA26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E24E6-0010-EA4C-B3BB-E5D0F5906818}"/>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238038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7D17-3F5B-A04C-B21D-732BD6CE09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4EA1D8-4106-3E42-B3DB-2304296CF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6894C-BEBD-434A-95E0-77E0F28E22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B40E7-C0A0-6544-9C30-60BD8095A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CB0D6-11DB-BE4C-BEEB-88E5A837E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830C1-BA8C-434B-BE27-C92CF93D1111}"/>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8" name="Footer Placeholder 7">
            <a:extLst>
              <a:ext uri="{FF2B5EF4-FFF2-40B4-BE49-F238E27FC236}">
                <a16:creationId xmlns:a16="http://schemas.microsoft.com/office/drawing/2014/main" id="{85C7714C-F525-4F42-9F9C-64A470F85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DE00F6-35C7-244B-966A-751101261B02}"/>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388173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D835-54DF-1B42-A45E-C63CD019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11AB7-CFA8-3A42-BE62-A31F70F35365}"/>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4" name="Footer Placeholder 3">
            <a:extLst>
              <a:ext uri="{FF2B5EF4-FFF2-40B4-BE49-F238E27FC236}">
                <a16:creationId xmlns:a16="http://schemas.microsoft.com/office/drawing/2014/main" id="{59057EC3-9F5A-0846-A9AE-E354B58E84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178CDA-134E-DD43-B5BF-1E7A0D227032}"/>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163477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59422-0323-224E-86DF-F7EBED636178}"/>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3" name="Footer Placeholder 2">
            <a:extLst>
              <a:ext uri="{FF2B5EF4-FFF2-40B4-BE49-F238E27FC236}">
                <a16:creationId xmlns:a16="http://schemas.microsoft.com/office/drawing/2014/main" id="{68C4CB56-A870-0443-B4B4-C86646542B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3C805F-509D-AF4B-968A-8F1ACA762789}"/>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404016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1475-019A-014F-AFBF-F21288A6D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B574BE-2DCD-7B40-AFAB-A6D27D2DA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F69FA-4A62-C34A-92CE-A0409F102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BE772-6658-AF4E-B7E9-E4649DDCD6C1}"/>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6" name="Footer Placeholder 5">
            <a:extLst>
              <a:ext uri="{FF2B5EF4-FFF2-40B4-BE49-F238E27FC236}">
                <a16:creationId xmlns:a16="http://schemas.microsoft.com/office/drawing/2014/main" id="{C60C1BDE-815D-9E4E-8379-EE055CE7A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02D9B-FF1A-F347-8CF5-B90B1D19CED5}"/>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45921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B945-C5C3-BF48-81B3-F31AEA426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8CAF4E-FE44-AC40-A70B-D1FDDE1A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35029-4693-024E-BCA9-102FF6CB4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2E822-7D28-5F40-99B5-76CDB64F73FD}"/>
              </a:ext>
            </a:extLst>
          </p:cNvPr>
          <p:cNvSpPr>
            <a:spLocks noGrp="1"/>
          </p:cNvSpPr>
          <p:nvPr>
            <p:ph type="dt" sz="half" idx="10"/>
          </p:nvPr>
        </p:nvSpPr>
        <p:spPr/>
        <p:txBody>
          <a:bodyPr/>
          <a:lstStyle/>
          <a:p>
            <a:fld id="{3A2A5F95-6886-9446-ADF2-28D8F3EB32E4}" type="datetimeFigureOut">
              <a:rPr lang="en-US" smtClean="0"/>
              <a:t>3/15/21</a:t>
            </a:fld>
            <a:endParaRPr lang="en-US"/>
          </a:p>
        </p:txBody>
      </p:sp>
      <p:sp>
        <p:nvSpPr>
          <p:cNvPr id="6" name="Footer Placeholder 5">
            <a:extLst>
              <a:ext uri="{FF2B5EF4-FFF2-40B4-BE49-F238E27FC236}">
                <a16:creationId xmlns:a16="http://schemas.microsoft.com/office/drawing/2014/main" id="{91C1B36C-962E-FA49-B13E-E56314D29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82FE8-C746-9847-86BE-62714761BB5F}"/>
              </a:ext>
            </a:extLst>
          </p:cNvPr>
          <p:cNvSpPr>
            <a:spLocks noGrp="1"/>
          </p:cNvSpPr>
          <p:nvPr>
            <p:ph type="sldNum" sz="quarter" idx="12"/>
          </p:nvPr>
        </p:nvSpPr>
        <p:spPr/>
        <p:txBody>
          <a:bodyPr/>
          <a:lstStyle/>
          <a:p>
            <a:fld id="{9E54539A-501C-3641-A0D4-731D3B7161DE}" type="slidenum">
              <a:rPr lang="en-US" smtClean="0"/>
              <a:t>‹#›</a:t>
            </a:fld>
            <a:endParaRPr lang="en-US"/>
          </a:p>
        </p:txBody>
      </p:sp>
    </p:spTree>
    <p:extLst>
      <p:ext uri="{BB962C8B-B14F-4D97-AF65-F5344CB8AC3E}">
        <p14:creationId xmlns:p14="http://schemas.microsoft.com/office/powerpoint/2010/main" val="53603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7F2E5-6FFC-184A-80D7-7420396B3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A08FC-6E91-C149-BBDC-9763E0B3C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459EF-BADF-E34E-9EC3-3774CB55E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A5F95-6886-9446-ADF2-28D8F3EB32E4}" type="datetimeFigureOut">
              <a:rPr lang="en-US" smtClean="0"/>
              <a:t>3/15/21</a:t>
            </a:fld>
            <a:endParaRPr lang="en-US"/>
          </a:p>
        </p:txBody>
      </p:sp>
      <p:sp>
        <p:nvSpPr>
          <p:cNvPr id="5" name="Footer Placeholder 4">
            <a:extLst>
              <a:ext uri="{FF2B5EF4-FFF2-40B4-BE49-F238E27FC236}">
                <a16:creationId xmlns:a16="http://schemas.microsoft.com/office/drawing/2014/main" id="{394D46D7-0C31-BC49-96A2-23DE115E2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6B42DA-3D0A-9845-9BA3-32DE99F6B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539A-501C-3641-A0D4-731D3B7161DE}" type="slidenum">
              <a:rPr lang="en-US" smtClean="0"/>
              <a:t>‹#›</a:t>
            </a:fld>
            <a:endParaRPr lang="en-US"/>
          </a:p>
        </p:txBody>
      </p:sp>
    </p:spTree>
    <p:extLst>
      <p:ext uri="{BB962C8B-B14F-4D97-AF65-F5344CB8AC3E}">
        <p14:creationId xmlns:p14="http://schemas.microsoft.com/office/powerpoint/2010/main" val="4226798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person, person, old&#10;&#10;Description automatically generated">
            <a:extLst>
              <a:ext uri="{FF2B5EF4-FFF2-40B4-BE49-F238E27FC236}">
                <a16:creationId xmlns:a16="http://schemas.microsoft.com/office/drawing/2014/main" id="{782ADD30-8189-BF47-9053-15343B8DF2D5}"/>
              </a:ext>
            </a:extLst>
          </p:cNvPr>
          <p:cNvPicPr>
            <a:picLocks noChangeAspect="1"/>
          </p:cNvPicPr>
          <p:nvPr/>
        </p:nvPicPr>
        <p:blipFill rotWithShape="1">
          <a:blip r:embed="rId2"/>
          <a:srcRect t="4645" r="9091" b="38717"/>
          <a:stretch/>
        </p:blipFill>
        <p:spPr>
          <a:xfrm>
            <a:off x="3523488" y="12710"/>
            <a:ext cx="8668512" cy="6857990"/>
          </a:xfrm>
          <a:prstGeom prst="rect">
            <a:avLst/>
          </a:prstGeom>
        </p:spPr>
      </p:pic>
      <p:sp>
        <p:nvSpPr>
          <p:cNvPr id="90" name="Rectangle 8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7CBC0A-FCFA-5B48-ADCA-7DDEFE0A470A}"/>
              </a:ext>
            </a:extLst>
          </p:cNvPr>
          <p:cNvSpPr>
            <a:spLocks noGrp="1"/>
          </p:cNvSpPr>
          <p:nvPr>
            <p:ph type="ctrTitle"/>
          </p:nvPr>
        </p:nvSpPr>
        <p:spPr>
          <a:xfrm>
            <a:off x="477981" y="1122363"/>
            <a:ext cx="4023360" cy="3204134"/>
          </a:xfrm>
        </p:spPr>
        <p:txBody>
          <a:bodyPr anchor="b">
            <a:normAutofit/>
          </a:bodyPr>
          <a:lstStyle/>
          <a:p>
            <a:r>
              <a:rPr lang="en-US" sz="4800" dirty="0"/>
              <a:t>Robert </a:t>
            </a:r>
            <a:br>
              <a:rPr lang="en-US" sz="4800" dirty="0"/>
            </a:br>
            <a:r>
              <a:rPr lang="en-US" sz="4800" dirty="0"/>
              <a:t>Wycliffe </a:t>
            </a:r>
            <a:br>
              <a:rPr lang="en-US" sz="4800" dirty="0"/>
            </a:br>
            <a:r>
              <a:rPr lang="en-US" sz="4800" dirty="0"/>
              <a:t>Comer</a:t>
            </a:r>
            <a:br>
              <a:rPr lang="en-US" sz="4800" dirty="0"/>
            </a:br>
            <a:r>
              <a:rPr lang="en-US" sz="4800" dirty="0"/>
              <a:t>1860-1944</a:t>
            </a:r>
          </a:p>
        </p:txBody>
      </p:sp>
      <p:sp>
        <p:nvSpPr>
          <p:cNvPr id="3" name="Subtitle 2">
            <a:extLst>
              <a:ext uri="{FF2B5EF4-FFF2-40B4-BE49-F238E27FC236}">
                <a16:creationId xmlns:a16="http://schemas.microsoft.com/office/drawing/2014/main" id="{3FA9009A-0C03-7D43-9730-00905290C0AF}"/>
              </a:ext>
            </a:extLst>
          </p:cNvPr>
          <p:cNvSpPr>
            <a:spLocks noGrp="1"/>
          </p:cNvSpPr>
          <p:nvPr>
            <p:ph type="subTitle" idx="1"/>
          </p:nvPr>
        </p:nvSpPr>
        <p:spPr>
          <a:xfrm>
            <a:off x="477980" y="4872922"/>
            <a:ext cx="4023359" cy="1208141"/>
          </a:xfrm>
        </p:spPr>
        <p:txBody>
          <a:bodyPr>
            <a:normAutofit/>
          </a:bodyPr>
          <a:lstStyle/>
          <a:p>
            <a:r>
              <a:rPr lang="en-US" sz="3600" dirty="0"/>
              <a:t>“He Being Dead Yet </a:t>
            </a:r>
            <a:r>
              <a:rPr lang="en-US" sz="3600" dirty="0" err="1"/>
              <a:t>Speaketh</a:t>
            </a:r>
            <a:r>
              <a:rPr lang="en-US" sz="3600" dirty="0"/>
              <a:t>”</a:t>
            </a:r>
          </a:p>
        </p:txBody>
      </p:sp>
      <p:sp>
        <p:nvSpPr>
          <p:cNvPr id="92" name="Rectangle 9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Rectangle 9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409EAEC-6B36-1444-B757-BB4EC1B6F038}"/>
              </a:ext>
            </a:extLst>
          </p:cNvPr>
          <p:cNvSpPr txBox="1"/>
          <p:nvPr/>
        </p:nvSpPr>
        <p:spPr>
          <a:xfrm>
            <a:off x="147058" y="6369219"/>
            <a:ext cx="4179029" cy="338554"/>
          </a:xfrm>
          <a:prstGeom prst="rect">
            <a:avLst/>
          </a:prstGeom>
          <a:noFill/>
        </p:spPr>
        <p:txBody>
          <a:bodyPr wrap="none" rtlCol="0">
            <a:spAutoFit/>
          </a:bodyPr>
          <a:lstStyle/>
          <a:p>
            <a:r>
              <a:rPr lang="en-US" sz="1600" dirty="0"/>
              <a:t>-Photos supplied by Chad Comer of Gamaliel, Ky</a:t>
            </a:r>
          </a:p>
        </p:txBody>
      </p:sp>
    </p:spTree>
    <p:extLst>
      <p:ext uri="{BB962C8B-B14F-4D97-AF65-F5344CB8AC3E}">
        <p14:creationId xmlns:p14="http://schemas.microsoft.com/office/powerpoint/2010/main" val="28418497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2B2800F-2807-1947-820D-E875552B3E59}"/>
              </a:ext>
            </a:extLst>
          </p:cNvPr>
          <p:cNvSpPr>
            <a:spLocks noGrp="1"/>
          </p:cNvSpPr>
          <p:nvPr>
            <p:ph type="title"/>
          </p:nvPr>
        </p:nvSpPr>
        <p:spPr>
          <a:xfrm>
            <a:off x="774699" y="762000"/>
            <a:ext cx="4646387" cy="2144162"/>
          </a:xfrm>
        </p:spPr>
        <p:txBody>
          <a:bodyPr>
            <a:normAutofit/>
          </a:bodyPr>
          <a:lstStyle/>
          <a:p>
            <a:r>
              <a:rPr lang="en-US" sz="4000" dirty="0">
                <a:solidFill>
                  <a:srgbClr val="FFFFFF"/>
                </a:solidFill>
              </a:rPr>
              <a:t>The Great Depression Took Its Toll</a:t>
            </a:r>
          </a:p>
        </p:txBody>
      </p:sp>
      <p:sp>
        <p:nvSpPr>
          <p:cNvPr id="25" name="Rectangle 13">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1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2466A776-2BC6-47B6-A812-324E5F6D4FFA}"/>
              </a:ext>
            </a:extLst>
          </p:cNvPr>
          <p:cNvSpPr>
            <a:spLocks noGrp="1"/>
          </p:cNvSpPr>
          <p:nvPr>
            <p:ph idx="1"/>
          </p:nvPr>
        </p:nvSpPr>
        <p:spPr>
          <a:xfrm>
            <a:off x="774698" y="3648548"/>
            <a:ext cx="6108726" cy="2481864"/>
          </a:xfrm>
        </p:spPr>
        <p:txBody>
          <a:bodyPr anchor="ctr">
            <a:normAutofit/>
          </a:bodyPr>
          <a:lstStyle/>
          <a:p>
            <a:r>
              <a:rPr lang="en-US" sz="3200" dirty="0"/>
              <a:t>By 1937 there were seven factories, adding one at Milan, Tn &amp; Cookeville, TN. Yet, G. L. Comer had to close two factories in Nashville</a:t>
            </a:r>
            <a:endParaRPr lang="en-US" sz="1900" dirty="0"/>
          </a:p>
        </p:txBody>
      </p:sp>
      <p:pic>
        <p:nvPicPr>
          <p:cNvPr id="5" name="Content Placeholder 4" descr="Text, letter&#10;&#10;Description automatically generated">
            <a:extLst>
              <a:ext uri="{FF2B5EF4-FFF2-40B4-BE49-F238E27FC236}">
                <a16:creationId xmlns:a16="http://schemas.microsoft.com/office/drawing/2014/main" id="{ECA3A118-B67B-A64C-B0FF-128C3851D923}"/>
              </a:ext>
            </a:extLst>
          </p:cNvPr>
          <p:cNvPicPr>
            <a:picLocks noChangeAspect="1"/>
          </p:cNvPicPr>
          <p:nvPr/>
        </p:nvPicPr>
        <p:blipFill rotWithShape="1">
          <a:blip r:embed="rId2"/>
          <a:srcRect r="-1" b="68342"/>
          <a:stretch/>
        </p:blipFill>
        <p:spPr>
          <a:xfrm>
            <a:off x="7339089" y="450221"/>
            <a:ext cx="4371502" cy="5952414"/>
          </a:xfrm>
          <a:prstGeom prst="rect">
            <a:avLst/>
          </a:prstGeom>
        </p:spPr>
      </p:pic>
      <p:sp>
        <p:nvSpPr>
          <p:cNvPr id="6" name="Rectangle 5">
            <a:extLst>
              <a:ext uri="{FF2B5EF4-FFF2-40B4-BE49-F238E27FC236}">
                <a16:creationId xmlns:a16="http://schemas.microsoft.com/office/drawing/2014/main" id="{F2A607FC-114E-344E-99C2-8B40E576D3DA}"/>
              </a:ext>
            </a:extLst>
          </p:cNvPr>
          <p:cNvSpPr/>
          <p:nvPr/>
        </p:nvSpPr>
        <p:spPr>
          <a:xfrm>
            <a:off x="8313535" y="6373607"/>
            <a:ext cx="3599896" cy="369332"/>
          </a:xfrm>
          <a:prstGeom prst="rect">
            <a:avLst/>
          </a:prstGeom>
        </p:spPr>
        <p:txBody>
          <a:bodyPr wrap="none">
            <a:spAutoFit/>
          </a:bodyPr>
          <a:lstStyle/>
          <a:p>
            <a:r>
              <a:rPr lang="en-US" dirty="0"/>
              <a:t>-</a:t>
            </a:r>
            <a:r>
              <a:rPr lang="en-US" i="1" dirty="0"/>
              <a:t>The Tennessean</a:t>
            </a:r>
            <a:r>
              <a:rPr lang="en-US" dirty="0"/>
              <a:t>, May 3, 1937, p.12</a:t>
            </a:r>
          </a:p>
        </p:txBody>
      </p:sp>
    </p:spTree>
    <p:extLst>
      <p:ext uri="{BB962C8B-B14F-4D97-AF65-F5344CB8AC3E}">
        <p14:creationId xmlns:p14="http://schemas.microsoft.com/office/powerpoint/2010/main" val="3957215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E36B-E0AD-CC40-858E-AE0161630D71}"/>
              </a:ext>
            </a:extLst>
          </p:cNvPr>
          <p:cNvSpPr>
            <a:spLocks noGrp="1"/>
          </p:cNvSpPr>
          <p:nvPr>
            <p:ph type="title"/>
          </p:nvPr>
        </p:nvSpPr>
        <p:spPr>
          <a:xfrm>
            <a:off x="640080" y="5576886"/>
            <a:ext cx="10911840" cy="1281113"/>
          </a:xfrm>
        </p:spPr>
        <p:txBody>
          <a:bodyPr vert="horz" lIns="91440" tIns="45720" rIns="91440" bIns="45720" rtlCol="0" anchor="ctr">
            <a:normAutofit fontScale="90000"/>
          </a:bodyPr>
          <a:lstStyle/>
          <a:p>
            <a:pPr algn="ctr"/>
            <a:r>
              <a:rPr lang="en-US" sz="3000" dirty="0"/>
              <a:t>The Comers Were Founding Members of Chapel Avenue Church Of Christ</a:t>
            </a:r>
            <a:br>
              <a:rPr lang="en-US" sz="3000" dirty="0"/>
            </a:br>
            <a:r>
              <a:rPr lang="en-US" sz="3000" dirty="0"/>
              <a:t>Nashville, Tennessee</a:t>
            </a:r>
            <a:br>
              <a:rPr lang="en-US" sz="3000" dirty="0"/>
            </a:br>
            <a:r>
              <a:rPr lang="en-US" sz="3000" dirty="0"/>
              <a:t>1930s-2001</a:t>
            </a:r>
          </a:p>
        </p:txBody>
      </p:sp>
      <p:pic>
        <p:nvPicPr>
          <p:cNvPr id="5" name="Picture 4" descr="A picture containing tree, outdoor, sky, grass&#10;&#10;Description automatically generated">
            <a:extLst>
              <a:ext uri="{FF2B5EF4-FFF2-40B4-BE49-F238E27FC236}">
                <a16:creationId xmlns:a16="http://schemas.microsoft.com/office/drawing/2014/main" id="{AB07D0D0-EB3B-664F-B262-47D5D97DDFA0}"/>
              </a:ext>
            </a:extLst>
          </p:cNvPr>
          <p:cNvPicPr>
            <a:picLocks noChangeAspect="1"/>
          </p:cNvPicPr>
          <p:nvPr/>
        </p:nvPicPr>
        <p:blipFill rotWithShape="1">
          <a:blip r:embed="rId2"/>
          <a:srcRect t="10126" r="1" b="2346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09134933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Shape 19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7" name="Rectangle 196">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FF9C9-11E3-CC44-A38C-F449954B718D}"/>
              </a:ext>
            </a:extLst>
          </p:cNvPr>
          <p:cNvSpPr>
            <a:spLocks noGrp="1"/>
          </p:cNvSpPr>
          <p:nvPr>
            <p:ph type="title"/>
          </p:nvPr>
        </p:nvSpPr>
        <p:spPr>
          <a:xfrm>
            <a:off x="806825" y="457201"/>
            <a:ext cx="2844800" cy="3588870"/>
          </a:xfrm>
        </p:spPr>
        <p:txBody>
          <a:bodyPr anchor="b">
            <a:normAutofit/>
          </a:bodyPr>
          <a:lstStyle/>
          <a:p>
            <a:pPr algn="r"/>
            <a:r>
              <a:rPr lang="en-US" sz="4000">
                <a:solidFill>
                  <a:srgbClr val="FFFFFF"/>
                </a:solidFill>
              </a:rPr>
              <a:t>R. W. Comer &amp; </a:t>
            </a:r>
            <a:br>
              <a:rPr lang="en-US" sz="4000">
                <a:solidFill>
                  <a:srgbClr val="FFFFFF"/>
                </a:solidFill>
              </a:rPr>
            </a:br>
            <a:r>
              <a:rPr lang="en-US" sz="4000">
                <a:solidFill>
                  <a:srgbClr val="FFFFFF"/>
                </a:solidFill>
              </a:rPr>
              <a:t>Freed-Hardeman College</a:t>
            </a:r>
          </a:p>
        </p:txBody>
      </p:sp>
      <p:sp>
        <p:nvSpPr>
          <p:cNvPr id="3" name="Content Placeholder 2">
            <a:extLst>
              <a:ext uri="{FF2B5EF4-FFF2-40B4-BE49-F238E27FC236}">
                <a16:creationId xmlns:a16="http://schemas.microsoft.com/office/drawing/2014/main" id="{80DAF5A3-91E0-D04F-B52A-764E4A1A4130}"/>
              </a:ext>
            </a:extLst>
          </p:cNvPr>
          <p:cNvSpPr>
            <a:spLocks noGrp="1"/>
          </p:cNvSpPr>
          <p:nvPr>
            <p:ph idx="1"/>
          </p:nvPr>
        </p:nvSpPr>
        <p:spPr>
          <a:xfrm>
            <a:off x="3959029" y="-188679"/>
            <a:ext cx="5489770" cy="7271657"/>
          </a:xfrm>
        </p:spPr>
        <p:txBody>
          <a:bodyPr anchor="ctr">
            <a:normAutofit/>
          </a:bodyPr>
          <a:lstStyle/>
          <a:p>
            <a:pPr>
              <a:lnSpc>
                <a:spcPct val="100000"/>
              </a:lnSpc>
              <a:spcBef>
                <a:spcPts val="950"/>
              </a:spcBef>
            </a:pPr>
            <a:r>
              <a:rPr lang="en-US" dirty="0"/>
              <a:t>1942 – Supported every Hardeman Tabernacle Series at the Ryman. Five volumes printed, supported by R. W.  Comer. Purchase 1500 copies of the fifth volume of sermons for gifts to his employees.</a:t>
            </a:r>
          </a:p>
          <a:p>
            <a:pPr>
              <a:lnSpc>
                <a:spcPct val="100000"/>
              </a:lnSpc>
              <a:spcBef>
                <a:spcPts val="950"/>
              </a:spcBef>
            </a:pPr>
            <a:r>
              <a:rPr lang="en-US" dirty="0"/>
              <a:t>1943 – gave the College a farm north of Henderson, TN to serve as a source for milk and dairy products.</a:t>
            </a:r>
          </a:p>
          <a:p>
            <a:pPr>
              <a:lnSpc>
                <a:spcPct val="100000"/>
              </a:lnSpc>
              <a:spcBef>
                <a:spcPts val="950"/>
              </a:spcBef>
            </a:pPr>
            <a:r>
              <a:rPr lang="en-US" dirty="0"/>
              <a:t>1944 – Upon his death, Comer’s will provided $200,000 to endow the college to enter Southern Association of Colleges for accreditation</a:t>
            </a:r>
            <a:endParaRPr lang="en-US" sz="2000" dirty="0"/>
          </a:p>
        </p:txBody>
      </p:sp>
      <p:pic>
        <p:nvPicPr>
          <p:cNvPr id="5" name="Picture 4">
            <a:extLst>
              <a:ext uri="{FF2B5EF4-FFF2-40B4-BE49-F238E27FC236}">
                <a16:creationId xmlns:a16="http://schemas.microsoft.com/office/drawing/2014/main" id="{1C04FFE2-3835-614D-9EB0-C1FB69C06C92}"/>
              </a:ext>
            </a:extLst>
          </p:cNvPr>
          <p:cNvPicPr>
            <a:picLocks noChangeAspect="1"/>
          </p:cNvPicPr>
          <p:nvPr/>
        </p:nvPicPr>
        <p:blipFill rotWithShape="1">
          <a:blip r:embed="rId2"/>
          <a:srcRect r="2" b="30751"/>
          <a:stretch/>
        </p:blipFill>
        <p:spPr>
          <a:xfrm>
            <a:off x="9448799" y="620656"/>
            <a:ext cx="2617596" cy="2617612"/>
          </a:xfrm>
          <a:prstGeom prst="rect">
            <a:avLst/>
          </a:prstGeom>
        </p:spPr>
      </p:pic>
      <p:pic>
        <p:nvPicPr>
          <p:cNvPr id="5122" name="Picture 2">
            <a:extLst>
              <a:ext uri="{FF2B5EF4-FFF2-40B4-BE49-F238E27FC236}">
                <a16:creationId xmlns:a16="http://schemas.microsoft.com/office/drawing/2014/main" id="{E937CADE-F253-884D-9FEB-DB2855DE9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2" r="4" b="30538"/>
          <a:stretch/>
        </p:blipFill>
        <p:spPr bwMode="auto">
          <a:xfrm>
            <a:off x="9441793" y="3642405"/>
            <a:ext cx="2632998" cy="2632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AB8304-79BE-AA45-AD99-207C15D40B94}"/>
              </a:ext>
            </a:extLst>
          </p:cNvPr>
          <p:cNvSpPr txBox="1"/>
          <p:nvPr/>
        </p:nvSpPr>
        <p:spPr>
          <a:xfrm>
            <a:off x="9951094" y="6275385"/>
            <a:ext cx="1613006" cy="369332"/>
          </a:xfrm>
          <a:prstGeom prst="rect">
            <a:avLst/>
          </a:prstGeom>
          <a:noFill/>
        </p:spPr>
        <p:txBody>
          <a:bodyPr wrap="none" rtlCol="0">
            <a:spAutoFit/>
          </a:bodyPr>
          <a:lstStyle/>
          <a:p>
            <a:r>
              <a:rPr lang="en-US" dirty="0"/>
              <a:t>N.B. Hardeman</a:t>
            </a:r>
          </a:p>
        </p:txBody>
      </p:sp>
      <p:sp>
        <p:nvSpPr>
          <p:cNvPr id="7" name="TextBox 6">
            <a:extLst>
              <a:ext uri="{FF2B5EF4-FFF2-40B4-BE49-F238E27FC236}">
                <a16:creationId xmlns:a16="http://schemas.microsoft.com/office/drawing/2014/main" id="{B1FB1C40-760B-694F-986C-8A77BB9B7DE8}"/>
              </a:ext>
            </a:extLst>
          </p:cNvPr>
          <p:cNvSpPr txBox="1"/>
          <p:nvPr/>
        </p:nvSpPr>
        <p:spPr>
          <a:xfrm>
            <a:off x="10087990" y="3178734"/>
            <a:ext cx="1339213" cy="369332"/>
          </a:xfrm>
          <a:prstGeom prst="rect">
            <a:avLst/>
          </a:prstGeom>
          <a:noFill/>
        </p:spPr>
        <p:txBody>
          <a:bodyPr wrap="none" rtlCol="0">
            <a:spAutoFit/>
          </a:bodyPr>
          <a:lstStyle/>
          <a:p>
            <a:r>
              <a:rPr lang="en-US" dirty="0"/>
              <a:t>R. W. Comer</a:t>
            </a:r>
          </a:p>
        </p:txBody>
      </p:sp>
    </p:spTree>
    <p:extLst>
      <p:ext uri="{BB962C8B-B14F-4D97-AF65-F5344CB8AC3E}">
        <p14:creationId xmlns:p14="http://schemas.microsoft.com/office/powerpoint/2010/main" val="160189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9D3A4-DE6F-944B-ABD9-0A8576320215}"/>
              </a:ext>
            </a:extLst>
          </p:cNvPr>
          <p:cNvSpPr>
            <a:spLocks noGrp="1"/>
          </p:cNvSpPr>
          <p:nvPr>
            <p:ph type="title"/>
          </p:nvPr>
        </p:nvSpPr>
        <p:spPr>
          <a:xfrm>
            <a:off x="3962396" y="333828"/>
            <a:ext cx="4267200" cy="5921829"/>
          </a:xfrm>
        </p:spPr>
        <p:txBody>
          <a:bodyPr>
            <a:normAutofit fontScale="90000"/>
          </a:bodyPr>
          <a:lstStyle/>
          <a:p>
            <a:pPr algn="ctr"/>
            <a:r>
              <a:rPr lang="en-US" dirty="0">
                <a:solidFill>
                  <a:schemeClr val="tx1">
                    <a:lumMod val="85000"/>
                    <a:lumOff val="15000"/>
                  </a:schemeClr>
                </a:solidFill>
              </a:rPr>
              <a:t>1936</a:t>
            </a:r>
            <a:br>
              <a:rPr lang="en-US" dirty="0">
                <a:solidFill>
                  <a:schemeClr val="tx1">
                    <a:lumMod val="85000"/>
                    <a:lumOff val="15000"/>
                  </a:schemeClr>
                </a:solidFill>
              </a:rPr>
            </a:br>
            <a:r>
              <a:rPr lang="en-US" dirty="0">
                <a:solidFill>
                  <a:schemeClr val="tx1">
                    <a:lumMod val="85000"/>
                    <a:lumOff val="15000"/>
                  </a:schemeClr>
                </a:solidFill>
              </a:rPr>
              <a:t>R. W. Comer gave</a:t>
            </a:r>
            <a:br>
              <a:rPr lang="en-US" dirty="0">
                <a:solidFill>
                  <a:schemeClr val="tx1">
                    <a:lumMod val="85000"/>
                    <a:lumOff val="15000"/>
                  </a:schemeClr>
                </a:solidFill>
              </a:rPr>
            </a:br>
            <a:r>
              <a:rPr lang="en-US" dirty="0">
                <a:solidFill>
                  <a:schemeClr val="tx1">
                    <a:lumMod val="85000"/>
                    <a:lumOff val="15000"/>
                  </a:schemeClr>
                </a:solidFill>
              </a:rPr>
              <a:t>2500 Christmas Presents:</a:t>
            </a:r>
            <a:br>
              <a:rPr lang="en-US" dirty="0">
                <a:solidFill>
                  <a:schemeClr val="tx1">
                    <a:lumMod val="85000"/>
                    <a:lumOff val="15000"/>
                  </a:schemeClr>
                </a:solidFill>
              </a:rPr>
            </a:br>
            <a:r>
              <a:rPr lang="en-US" dirty="0">
                <a:solidFill>
                  <a:schemeClr val="tx1">
                    <a:lumMod val="85000"/>
                    <a:lumOff val="15000"/>
                  </a:schemeClr>
                </a:solidFill>
              </a:rPr>
              <a:t>A copy of the Bible to every employee of Washington Manufacturing Company	</a:t>
            </a:r>
          </a:p>
        </p:txBody>
      </p:sp>
      <p:pic>
        <p:nvPicPr>
          <p:cNvPr id="8194" name="Picture 2">
            <a:extLst>
              <a:ext uri="{FF2B5EF4-FFF2-40B4-BE49-F238E27FC236}">
                <a16:creationId xmlns:a16="http://schemas.microsoft.com/office/drawing/2014/main" id="{A706F5FD-1319-AD4C-B209-A89666D223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69" r="8893"/>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4" descr="Text, letter&#10;&#10;Description automatically generated">
            <a:extLst>
              <a:ext uri="{FF2B5EF4-FFF2-40B4-BE49-F238E27FC236}">
                <a16:creationId xmlns:a16="http://schemas.microsoft.com/office/drawing/2014/main" id="{FCA08AD2-2B0A-C545-A23B-9AD3FD4A2D3F}"/>
              </a:ext>
            </a:extLst>
          </p:cNvPr>
          <p:cNvPicPr>
            <a:picLocks noChangeAspect="1"/>
          </p:cNvPicPr>
          <p:nvPr/>
        </p:nvPicPr>
        <p:blipFill rotWithShape="1">
          <a:blip r:embed="rId3"/>
          <a:srcRect b="24518"/>
          <a:stretch/>
        </p:blipFill>
        <p:spPr>
          <a:xfrm>
            <a:off x="8609495"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6" name="TextBox 5">
            <a:extLst>
              <a:ext uri="{FF2B5EF4-FFF2-40B4-BE49-F238E27FC236}">
                <a16:creationId xmlns:a16="http://schemas.microsoft.com/office/drawing/2014/main" id="{EC53B7D1-B4E9-5F44-A578-7150B241B6B9}"/>
              </a:ext>
            </a:extLst>
          </p:cNvPr>
          <p:cNvSpPr txBox="1"/>
          <p:nvPr/>
        </p:nvSpPr>
        <p:spPr>
          <a:xfrm>
            <a:off x="8129700" y="6304003"/>
            <a:ext cx="4053225" cy="369332"/>
          </a:xfrm>
          <a:prstGeom prst="rect">
            <a:avLst/>
          </a:prstGeom>
          <a:noFill/>
        </p:spPr>
        <p:txBody>
          <a:bodyPr wrap="none" rtlCol="0">
            <a:spAutoFit/>
          </a:bodyPr>
          <a:lstStyle/>
          <a:p>
            <a:r>
              <a:rPr lang="en-US" dirty="0">
                <a:solidFill>
                  <a:schemeClr val="bg1"/>
                </a:solidFill>
                <a:highlight>
                  <a:srgbClr val="808000"/>
                </a:highlight>
              </a:rPr>
              <a:t>-</a:t>
            </a:r>
            <a:r>
              <a:rPr lang="en-US" i="1" dirty="0">
                <a:solidFill>
                  <a:schemeClr val="bg1"/>
                </a:solidFill>
                <a:highlight>
                  <a:srgbClr val="808000"/>
                </a:highlight>
              </a:rPr>
              <a:t>Gospel Advocate</a:t>
            </a:r>
            <a:r>
              <a:rPr lang="en-US" dirty="0">
                <a:solidFill>
                  <a:schemeClr val="bg1"/>
                </a:solidFill>
                <a:highlight>
                  <a:srgbClr val="808000"/>
                </a:highlight>
              </a:rPr>
              <a:t>, January 14, 1937, p.44</a:t>
            </a:r>
          </a:p>
        </p:txBody>
      </p:sp>
    </p:spTree>
    <p:extLst>
      <p:ext uri="{BB962C8B-B14F-4D97-AF65-F5344CB8AC3E}">
        <p14:creationId xmlns:p14="http://schemas.microsoft.com/office/powerpoint/2010/main" val="126091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4F93-4BD1-B044-826B-A2FB6AA31332}"/>
              </a:ext>
            </a:extLst>
          </p:cNvPr>
          <p:cNvSpPr>
            <a:spLocks noGrp="1"/>
          </p:cNvSpPr>
          <p:nvPr>
            <p:ph type="title"/>
          </p:nvPr>
        </p:nvSpPr>
        <p:spPr>
          <a:xfrm>
            <a:off x="355600" y="0"/>
            <a:ext cx="10515600" cy="1325563"/>
          </a:xfrm>
        </p:spPr>
        <p:txBody>
          <a:bodyPr/>
          <a:lstStyle/>
          <a:p>
            <a:r>
              <a:rPr lang="en-US" dirty="0">
                <a:solidFill>
                  <a:schemeClr val="bg1"/>
                </a:solidFill>
              </a:rPr>
              <a:t>“The Best Investment”</a:t>
            </a:r>
            <a:endParaRPr lang="en-US" dirty="0"/>
          </a:p>
        </p:txBody>
      </p:sp>
      <p:pic>
        <p:nvPicPr>
          <p:cNvPr id="4" name="Picture 3" descr="A person in a suit&#10;&#10;Description automatically generated with low confidence">
            <a:extLst>
              <a:ext uri="{FF2B5EF4-FFF2-40B4-BE49-F238E27FC236}">
                <a16:creationId xmlns:a16="http://schemas.microsoft.com/office/drawing/2014/main" id="{86F31324-F88C-E84E-A3B1-A648D8F70BA6}"/>
              </a:ext>
            </a:extLst>
          </p:cNvPr>
          <p:cNvPicPr>
            <a:picLocks noChangeAspect="1"/>
          </p:cNvPicPr>
          <p:nvPr/>
        </p:nvPicPr>
        <p:blipFill rotWithShape="1">
          <a:blip r:embed="rId2"/>
          <a:srcRect l="1047" r="686"/>
          <a:stretch/>
        </p:blipFill>
        <p:spPr>
          <a:xfrm>
            <a:off x="10533893" y="228601"/>
            <a:ext cx="1391407" cy="2044695"/>
          </a:xfrm>
          <a:prstGeom prst="rect">
            <a:avLst/>
          </a:prstGeom>
        </p:spPr>
      </p:pic>
      <p:sp>
        <p:nvSpPr>
          <p:cNvPr id="3" name="Content Placeholder 2">
            <a:extLst>
              <a:ext uri="{FF2B5EF4-FFF2-40B4-BE49-F238E27FC236}">
                <a16:creationId xmlns:a16="http://schemas.microsoft.com/office/drawing/2014/main" id="{7AF52BF3-B521-C543-B016-19B7A3EEEBD1}"/>
              </a:ext>
            </a:extLst>
          </p:cNvPr>
          <p:cNvSpPr>
            <a:spLocks noGrp="1"/>
          </p:cNvSpPr>
          <p:nvPr>
            <p:ph idx="1"/>
          </p:nvPr>
        </p:nvSpPr>
        <p:spPr>
          <a:xfrm>
            <a:off x="266700" y="1676401"/>
            <a:ext cx="11722100" cy="4152900"/>
          </a:xfrm>
        </p:spPr>
        <p:txBody>
          <a:bodyPr>
            <a:normAutofit/>
          </a:bodyPr>
          <a:lstStyle/>
          <a:p>
            <a:pPr marL="0" indent="0">
              <a:buNone/>
            </a:pPr>
            <a:r>
              <a:rPr lang="en-US" sz="3500" dirty="0">
                <a:solidFill>
                  <a:schemeClr val="bg1"/>
                </a:solidFill>
              </a:rPr>
              <a:t>“How can we lay up treasure in heaven? We can’t take </a:t>
            </a:r>
            <a:br>
              <a:rPr lang="en-US" sz="3500" dirty="0">
                <a:solidFill>
                  <a:schemeClr val="bg1"/>
                </a:solidFill>
              </a:rPr>
            </a:br>
            <a:r>
              <a:rPr lang="en-US" sz="3500" dirty="0">
                <a:solidFill>
                  <a:schemeClr val="bg1"/>
                </a:solidFill>
              </a:rPr>
              <a:t>anything with us, but we can send it on.</a:t>
            </a:r>
          </a:p>
          <a:p>
            <a:pPr marL="0" indent="0">
              <a:buNone/>
            </a:pPr>
            <a:r>
              <a:rPr lang="en-US" sz="3500" dirty="0">
                <a:solidFill>
                  <a:schemeClr val="bg1"/>
                </a:solidFill>
              </a:rPr>
              <a:t>“All we can save is what we put in the Lord's treasury</a:t>
            </a:r>
          </a:p>
          <a:p>
            <a:pPr marL="0" indent="0">
              <a:buNone/>
            </a:pPr>
            <a:r>
              <a:rPr lang="en-US" sz="3500" dirty="0">
                <a:solidFill>
                  <a:schemeClr val="bg1"/>
                </a:solidFill>
              </a:rPr>
              <a:t>while we are living.</a:t>
            </a:r>
          </a:p>
          <a:p>
            <a:pPr marL="0" indent="0">
              <a:buNone/>
            </a:pPr>
            <a:r>
              <a:rPr lang="en-US" sz="3500" dirty="0">
                <a:solidFill>
                  <a:schemeClr val="bg1"/>
                </a:solidFill>
              </a:rPr>
              <a:t>“Everything we do for ourselves alone dies with us. Everything we do for others religiously goes on into eternity.”			</a:t>
            </a:r>
            <a:br>
              <a:rPr lang="en-US" sz="3500" dirty="0">
                <a:solidFill>
                  <a:schemeClr val="bg1"/>
                </a:solidFill>
              </a:rPr>
            </a:br>
            <a:r>
              <a:rPr lang="en-US" sz="3500" dirty="0">
                <a:solidFill>
                  <a:schemeClr val="bg1"/>
                </a:solidFill>
              </a:rPr>
              <a:t>   —“The Best Investment” – </a:t>
            </a:r>
            <a:r>
              <a:rPr lang="en-US" sz="3500" i="1" dirty="0">
                <a:solidFill>
                  <a:schemeClr val="bg1"/>
                </a:solidFill>
              </a:rPr>
              <a:t>Apostolic Times</a:t>
            </a:r>
            <a:r>
              <a:rPr lang="en-US" sz="3500" dirty="0">
                <a:solidFill>
                  <a:schemeClr val="bg1"/>
                </a:solidFill>
              </a:rPr>
              <a:t>, September 1943</a:t>
            </a:r>
            <a:endParaRPr lang="en-US" sz="3200" dirty="0">
              <a:solidFill>
                <a:schemeClr val="bg1"/>
              </a:solidFill>
            </a:endParaRPr>
          </a:p>
        </p:txBody>
      </p:sp>
    </p:spTree>
    <p:extLst>
      <p:ext uri="{BB962C8B-B14F-4D97-AF65-F5344CB8AC3E}">
        <p14:creationId xmlns:p14="http://schemas.microsoft.com/office/powerpoint/2010/main" val="70673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4F93-4BD1-B044-826B-A2FB6AA31332}"/>
              </a:ext>
            </a:extLst>
          </p:cNvPr>
          <p:cNvSpPr>
            <a:spLocks noGrp="1"/>
          </p:cNvSpPr>
          <p:nvPr>
            <p:ph type="title"/>
          </p:nvPr>
        </p:nvSpPr>
        <p:spPr>
          <a:xfrm>
            <a:off x="355600" y="0"/>
            <a:ext cx="10515600" cy="1325563"/>
          </a:xfrm>
        </p:spPr>
        <p:txBody>
          <a:bodyPr/>
          <a:lstStyle/>
          <a:p>
            <a:r>
              <a:rPr lang="en-US" dirty="0">
                <a:solidFill>
                  <a:schemeClr val="bg1"/>
                </a:solidFill>
              </a:rPr>
              <a:t>“True Happiness”</a:t>
            </a:r>
            <a:endParaRPr lang="en-US" dirty="0"/>
          </a:p>
        </p:txBody>
      </p:sp>
      <p:pic>
        <p:nvPicPr>
          <p:cNvPr id="4" name="Picture 3" descr="A person in a suit&#10;&#10;Description automatically generated with low confidence">
            <a:extLst>
              <a:ext uri="{FF2B5EF4-FFF2-40B4-BE49-F238E27FC236}">
                <a16:creationId xmlns:a16="http://schemas.microsoft.com/office/drawing/2014/main" id="{86F31324-F88C-E84E-A3B1-A648D8F70BA6}"/>
              </a:ext>
            </a:extLst>
          </p:cNvPr>
          <p:cNvPicPr>
            <a:picLocks noChangeAspect="1"/>
          </p:cNvPicPr>
          <p:nvPr/>
        </p:nvPicPr>
        <p:blipFill rotWithShape="1">
          <a:blip r:embed="rId2"/>
          <a:srcRect l="1047" r="686"/>
          <a:stretch/>
        </p:blipFill>
        <p:spPr>
          <a:xfrm>
            <a:off x="10533893" y="228601"/>
            <a:ext cx="1391407" cy="2044695"/>
          </a:xfrm>
          <a:prstGeom prst="rect">
            <a:avLst/>
          </a:prstGeom>
        </p:spPr>
      </p:pic>
      <p:sp>
        <p:nvSpPr>
          <p:cNvPr id="3" name="Content Placeholder 2">
            <a:extLst>
              <a:ext uri="{FF2B5EF4-FFF2-40B4-BE49-F238E27FC236}">
                <a16:creationId xmlns:a16="http://schemas.microsoft.com/office/drawing/2014/main" id="{7AF52BF3-B521-C543-B016-19B7A3EEEBD1}"/>
              </a:ext>
            </a:extLst>
          </p:cNvPr>
          <p:cNvSpPr>
            <a:spLocks noGrp="1"/>
          </p:cNvSpPr>
          <p:nvPr>
            <p:ph idx="1"/>
          </p:nvPr>
        </p:nvSpPr>
        <p:spPr>
          <a:xfrm>
            <a:off x="215900" y="1308100"/>
            <a:ext cx="11722100" cy="5549900"/>
          </a:xfrm>
        </p:spPr>
        <p:txBody>
          <a:bodyPr>
            <a:normAutofit fontScale="92500"/>
          </a:bodyPr>
          <a:lstStyle/>
          <a:p>
            <a:pPr marL="0" indent="0">
              <a:buNone/>
            </a:pPr>
            <a:r>
              <a:rPr lang="en-US" sz="3500" dirty="0">
                <a:solidFill>
                  <a:schemeClr val="bg1"/>
                </a:solidFill>
              </a:rPr>
              <a:t>The greatest happiness that can come to anyone in this life is </a:t>
            </a:r>
            <a:br>
              <a:rPr lang="en-US" sz="3500" dirty="0">
                <a:solidFill>
                  <a:schemeClr val="bg1"/>
                </a:solidFill>
              </a:rPr>
            </a:br>
            <a:r>
              <a:rPr lang="en-US" sz="3500" dirty="0">
                <a:solidFill>
                  <a:schemeClr val="bg1"/>
                </a:solidFill>
              </a:rPr>
              <a:t>being a Christian, a follower of Christ, walking in his footsteps,</a:t>
            </a:r>
            <a:br>
              <a:rPr lang="en-US" sz="3500" dirty="0">
                <a:solidFill>
                  <a:schemeClr val="bg1"/>
                </a:solidFill>
              </a:rPr>
            </a:br>
            <a:r>
              <a:rPr lang="en-US" sz="3500" dirty="0">
                <a:solidFill>
                  <a:schemeClr val="bg1"/>
                </a:solidFill>
              </a:rPr>
              <a:t>doing as he did, speaking as he spoke, and being faithful to </a:t>
            </a:r>
            <a:br>
              <a:rPr lang="en-US" sz="3500" dirty="0">
                <a:solidFill>
                  <a:schemeClr val="bg1"/>
                </a:solidFill>
              </a:rPr>
            </a:br>
            <a:r>
              <a:rPr lang="en-US" sz="3500" dirty="0">
                <a:solidFill>
                  <a:schemeClr val="bg1"/>
                </a:solidFill>
              </a:rPr>
              <a:t>him as he was to his Father . . . If you are not a Christian, you need to learn your duty to God, hear his word, believe his truth, repent of your sins, confess your faith in the Christ, and be buried with him in baptism, and raised to walk in newness of life. God will then add you to his church—not to any man-made institution, and if we live faithfully, he will give us a crown of life. We can all agree and be one in faith and practice only when we are willing to limit ourselves to the teachings of the New Testament.”</a:t>
            </a:r>
            <a:br>
              <a:rPr lang="en-US" sz="3500" dirty="0">
                <a:solidFill>
                  <a:schemeClr val="bg1"/>
                </a:solidFill>
              </a:rPr>
            </a:br>
            <a:r>
              <a:rPr lang="en-US" sz="3500" dirty="0">
                <a:solidFill>
                  <a:schemeClr val="bg1"/>
                </a:solidFill>
              </a:rPr>
              <a:t>			—“True Happiness” – Apostolic Times, January 1943</a:t>
            </a:r>
            <a:endParaRPr lang="en-US" sz="3200" dirty="0">
              <a:solidFill>
                <a:schemeClr val="bg1"/>
              </a:solidFill>
            </a:endParaRPr>
          </a:p>
        </p:txBody>
      </p:sp>
    </p:spTree>
    <p:extLst>
      <p:ext uri="{BB962C8B-B14F-4D97-AF65-F5344CB8AC3E}">
        <p14:creationId xmlns:p14="http://schemas.microsoft.com/office/powerpoint/2010/main" val="82189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4F93-4BD1-B044-826B-A2FB6AA31332}"/>
              </a:ext>
            </a:extLst>
          </p:cNvPr>
          <p:cNvSpPr>
            <a:spLocks noGrp="1"/>
          </p:cNvSpPr>
          <p:nvPr>
            <p:ph type="title"/>
          </p:nvPr>
        </p:nvSpPr>
        <p:spPr>
          <a:xfrm>
            <a:off x="355600" y="1"/>
            <a:ext cx="10515600" cy="990600"/>
          </a:xfrm>
        </p:spPr>
        <p:txBody>
          <a:bodyPr/>
          <a:lstStyle/>
          <a:p>
            <a:r>
              <a:rPr lang="en-US" dirty="0">
                <a:solidFill>
                  <a:schemeClr val="bg1"/>
                </a:solidFill>
              </a:rPr>
              <a:t>“Religion In Life”</a:t>
            </a:r>
            <a:endParaRPr lang="en-US" dirty="0"/>
          </a:p>
        </p:txBody>
      </p:sp>
      <p:pic>
        <p:nvPicPr>
          <p:cNvPr id="4" name="Picture 3" descr="A person in a suit&#10;&#10;Description automatically generated with low confidence">
            <a:extLst>
              <a:ext uri="{FF2B5EF4-FFF2-40B4-BE49-F238E27FC236}">
                <a16:creationId xmlns:a16="http://schemas.microsoft.com/office/drawing/2014/main" id="{86F31324-F88C-E84E-A3B1-A648D8F70BA6}"/>
              </a:ext>
            </a:extLst>
          </p:cNvPr>
          <p:cNvPicPr>
            <a:picLocks noChangeAspect="1"/>
          </p:cNvPicPr>
          <p:nvPr/>
        </p:nvPicPr>
        <p:blipFill rotWithShape="1">
          <a:blip r:embed="rId2"/>
          <a:srcRect l="1047" r="686"/>
          <a:stretch/>
        </p:blipFill>
        <p:spPr>
          <a:xfrm>
            <a:off x="10533893" y="228601"/>
            <a:ext cx="1391407" cy="2044695"/>
          </a:xfrm>
          <a:prstGeom prst="rect">
            <a:avLst/>
          </a:prstGeom>
        </p:spPr>
      </p:pic>
      <p:sp>
        <p:nvSpPr>
          <p:cNvPr id="3" name="Content Placeholder 2">
            <a:extLst>
              <a:ext uri="{FF2B5EF4-FFF2-40B4-BE49-F238E27FC236}">
                <a16:creationId xmlns:a16="http://schemas.microsoft.com/office/drawing/2014/main" id="{7AF52BF3-B521-C543-B016-19B7A3EEEBD1}"/>
              </a:ext>
            </a:extLst>
          </p:cNvPr>
          <p:cNvSpPr>
            <a:spLocks noGrp="1"/>
          </p:cNvSpPr>
          <p:nvPr>
            <p:ph idx="1"/>
          </p:nvPr>
        </p:nvSpPr>
        <p:spPr>
          <a:xfrm>
            <a:off x="152400" y="1003300"/>
            <a:ext cx="11938000" cy="6083300"/>
          </a:xfrm>
        </p:spPr>
        <p:txBody>
          <a:bodyPr>
            <a:normAutofit lnSpcReduction="10000"/>
          </a:bodyPr>
          <a:lstStyle/>
          <a:p>
            <a:pPr marL="0" indent="0">
              <a:buNone/>
            </a:pPr>
            <a:r>
              <a:rPr lang="en-US" sz="3500" dirty="0">
                <a:solidFill>
                  <a:schemeClr val="bg1"/>
                </a:solidFill>
              </a:rPr>
              <a:t>“Just think of the many in darkness today because they </a:t>
            </a:r>
            <a:br>
              <a:rPr lang="en-US" sz="3500" dirty="0">
                <a:solidFill>
                  <a:schemeClr val="bg1"/>
                </a:solidFill>
              </a:rPr>
            </a:br>
            <a:r>
              <a:rPr lang="en-US" sz="3500" dirty="0">
                <a:solidFill>
                  <a:schemeClr val="bg1"/>
                </a:solidFill>
              </a:rPr>
              <a:t>know not the truth. When we have the opportunity to </a:t>
            </a:r>
            <a:br>
              <a:rPr lang="en-US" sz="3500" dirty="0">
                <a:solidFill>
                  <a:schemeClr val="bg1"/>
                </a:solidFill>
              </a:rPr>
            </a:br>
            <a:r>
              <a:rPr lang="en-US" sz="3500" dirty="0">
                <a:solidFill>
                  <a:schemeClr val="bg1"/>
                </a:solidFill>
              </a:rPr>
              <a:t>hear the gospel, and we neglect or excuse ourselves of </a:t>
            </a:r>
            <a:br>
              <a:rPr lang="en-US" sz="3500" dirty="0">
                <a:solidFill>
                  <a:schemeClr val="bg1"/>
                </a:solidFill>
              </a:rPr>
            </a:br>
            <a:r>
              <a:rPr lang="en-US" sz="3500" dirty="0">
                <a:solidFill>
                  <a:schemeClr val="bg1"/>
                </a:solidFill>
              </a:rPr>
              <a:t>the same, we will certainly be condemned at the judgment. It is a fact that many people are contributing their time and money to things that will never amount to anything religiously. Christ said, ‘Lay up for yourselves treasures in heaven;’ but when we give to institutions that are not mentioned in the Bible, it will amount to nothing religiously. It is certainly a great mistake when we do not follow the teaching of Christ, but follow the teaching of uninspired men. Any church whose name is not found in the New Testament is not the New Testament church.”</a:t>
            </a:r>
            <a:br>
              <a:rPr lang="en-US" sz="3500" dirty="0">
                <a:solidFill>
                  <a:schemeClr val="bg1"/>
                </a:solidFill>
              </a:rPr>
            </a:br>
            <a:r>
              <a:rPr lang="en-US" sz="3500" dirty="0">
                <a:solidFill>
                  <a:schemeClr val="bg1"/>
                </a:solidFill>
              </a:rPr>
              <a:t>			—“Religion In Life ” – Apostolic Times, May 1943</a:t>
            </a:r>
            <a:endParaRPr lang="en-US" sz="3200" dirty="0">
              <a:solidFill>
                <a:schemeClr val="bg1"/>
              </a:solidFill>
            </a:endParaRPr>
          </a:p>
        </p:txBody>
      </p:sp>
    </p:spTree>
    <p:extLst>
      <p:ext uri="{BB962C8B-B14F-4D97-AF65-F5344CB8AC3E}">
        <p14:creationId xmlns:p14="http://schemas.microsoft.com/office/powerpoint/2010/main" val="479557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4F93-4BD1-B044-826B-A2FB6AA31332}"/>
              </a:ext>
            </a:extLst>
          </p:cNvPr>
          <p:cNvSpPr>
            <a:spLocks noGrp="1"/>
          </p:cNvSpPr>
          <p:nvPr>
            <p:ph type="title"/>
          </p:nvPr>
        </p:nvSpPr>
        <p:spPr>
          <a:xfrm>
            <a:off x="355600" y="1"/>
            <a:ext cx="10515600" cy="990600"/>
          </a:xfrm>
        </p:spPr>
        <p:txBody>
          <a:bodyPr/>
          <a:lstStyle/>
          <a:p>
            <a:r>
              <a:rPr lang="en-US" dirty="0">
                <a:solidFill>
                  <a:schemeClr val="bg1"/>
                </a:solidFill>
              </a:rPr>
              <a:t>“A Better Understanding”</a:t>
            </a:r>
            <a:endParaRPr lang="en-US" dirty="0"/>
          </a:p>
        </p:txBody>
      </p:sp>
      <p:pic>
        <p:nvPicPr>
          <p:cNvPr id="4" name="Picture 3" descr="A person in a suit&#10;&#10;Description automatically generated with low confidence">
            <a:extLst>
              <a:ext uri="{FF2B5EF4-FFF2-40B4-BE49-F238E27FC236}">
                <a16:creationId xmlns:a16="http://schemas.microsoft.com/office/drawing/2014/main" id="{86F31324-F88C-E84E-A3B1-A648D8F70BA6}"/>
              </a:ext>
            </a:extLst>
          </p:cNvPr>
          <p:cNvPicPr>
            <a:picLocks noChangeAspect="1"/>
          </p:cNvPicPr>
          <p:nvPr/>
        </p:nvPicPr>
        <p:blipFill rotWithShape="1">
          <a:blip r:embed="rId2"/>
          <a:srcRect l="1047" r="686"/>
          <a:stretch/>
        </p:blipFill>
        <p:spPr>
          <a:xfrm>
            <a:off x="10533893" y="228601"/>
            <a:ext cx="1391407" cy="2044695"/>
          </a:xfrm>
          <a:prstGeom prst="rect">
            <a:avLst/>
          </a:prstGeom>
        </p:spPr>
      </p:pic>
      <p:sp>
        <p:nvSpPr>
          <p:cNvPr id="3" name="Content Placeholder 2">
            <a:extLst>
              <a:ext uri="{FF2B5EF4-FFF2-40B4-BE49-F238E27FC236}">
                <a16:creationId xmlns:a16="http://schemas.microsoft.com/office/drawing/2014/main" id="{7AF52BF3-B521-C543-B016-19B7A3EEEBD1}"/>
              </a:ext>
            </a:extLst>
          </p:cNvPr>
          <p:cNvSpPr>
            <a:spLocks noGrp="1"/>
          </p:cNvSpPr>
          <p:nvPr>
            <p:ph idx="1"/>
          </p:nvPr>
        </p:nvSpPr>
        <p:spPr>
          <a:xfrm>
            <a:off x="152400" y="1803400"/>
            <a:ext cx="11938000" cy="5283200"/>
          </a:xfrm>
        </p:spPr>
        <p:txBody>
          <a:bodyPr>
            <a:normAutofit/>
          </a:bodyPr>
          <a:lstStyle/>
          <a:p>
            <a:pPr marL="0" indent="0">
              <a:buNone/>
            </a:pPr>
            <a:r>
              <a:rPr lang="en-US" sz="3500" dirty="0">
                <a:solidFill>
                  <a:schemeClr val="bg1"/>
                </a:solidFill>
              </a:rPr>
              <a:t>“Do we all really know that the church of Christ is not a denomination, has no earthly head, has no man-made </a:t>
            </a:r>
            <a:br>
              <a:rPr lang="en-US" sz="3500" dirty="0">
                <a:solidFill>
                  <a:schemeClr val="bg1"/>
                </a:solidFill>
              </a:rPr>
            </a:br>
            <a:r>
              <a:rPr lang="en-US" sz="3500" dirty="0">
                <a:solidFill>
                  <a:schemeClr val="bg1"/>
                </a:solidFill>
              </a:rPr>
              <a:t>creeds, speaks where the Bible speaks, and is silent </a:t>
            </a:r>
            <a:br>
              <a:rPr lang="en-US" sz="3500" dirty="0">
                <a:solidFill>
                  <a:schemeClr val="bg1"/>
                </a:solidFill>
              </a:rPr>
            </a:br>
            <a:r>
              <a:rPr lang="en-US" sz="3500" dirty="0">
                <a:solidFill>
                  <a:schemeClr val="bg1"/>
                </a:solidFill>
              </a:rPr>
              <a:t>where the Bible is silent, calls Bible things by Bible names, was established in Jerusalem in the year 33? We all want to know what the church of Christ's plea is; and let us all decide with our Bibles in hand if the position in work and worship agrees with God's will, the Bible.”</a:t>
            </a:r>
            <a:br>
              <a:rPr lang="en-US" sz="3500" dirty="0">
                <a:solidFill>
                  <a:schemeClr val="bg1"/>
                </a:solidFill>
              </a:rPr>
            </a:br>
            <a:r>
              <a:rPr lang="en-US" sz="3500" dirty="0">
                <a:solidFill>
                  <a:schemeClr val="bg1"/>
                </a:solidFill>
              </a:rPr>
              <a:t>			—</a:t>
            </a:r>
            <a:r>
              <a:rPr lang="en-US" sz="3500" i="1" dirty="0">
                <a:solidFill>
                  <a:schemeClr val="bg1"/>
                </a:solidFill>
              </a:rPr>
              <a:t>The Apostolic Times</a:t>
            </a:r>
            <a:r>
              <a:rPr lang="en-US" sz="3500" dirty="0">
                <a:solidFill>
                  <a:schemeClr val="bg1"/>
                </a:solidFill>
              </a:rPr>
              <a:t>, June 1944</a:t>
            </a:r>
            <a:endParaRPr lang="en-US" sz="3200" dirty="0">
              <a:solidFill>
                <a:schemeClr val="bg1"/>
              </a:solidFill>
            </a:endParaRPr>
          </a:p>
        </p:txBody>
      </p:sp>
    </p:spTree>
    <p:extLst>
      <p:ext uri="{BB962C8B-B14F-4D97-AF65-F5344CB8AC3E}">
        <p14:creationId xmlns:p14="http://schemas.microsoft.com/office/powerpoint/2010/main" val="735458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BD42-E84B-0542-AA92-1632CB01A68F}"/>
              </a:ext>
            </a:extLst>
          </p:cNvPr>
          <p:cNvSpPr>
            <a:spLocks noGrp="1"/>
          </p:cNvSpPr>
          <p:nvPr>
            <p:ph type="title"/>
          </p:nvPr>
        </p:nvSpPr>
        <p:spPr>
          <a:xfrm>
            <a:off x="7016929" y="381781"/>
            <a:ext cx="4582886" cy="5500098"/>
          </a:xfrm>
        </p:spPr>
        <p:txBody>
          <a:bodyPr/>
          <a:lstStyle/>
          <a:p>
            <a:pPr algn="ctr"/>
            <a:r>
              <a:rPr lang="en-US" dirty="0">
                <a:latin typeface="Cochin" panose="02000603020000020003" pitchFamily="2" charset="0"/>
              </a:rPr>
              <a:t>“He was prominent in religious activities and an elder…”</a:t>
            </a:r>
          </a:p>
        </p:txBody>
      </p:sp>
      <p:pic>
        <p:nvPicPr>
          <p:cNvPr id="5" name="Content Placeholder 4">
            <a:extLst>
              <a:ext uri="{FF2B5EF4-FFF2-40B4-BE49-F238E27FC236}">
                <a16:creationId xmlns:a16="http://schemas.microsoft.com/office/drawing/2014/main" id="{6A3A7203-A1D3-284E-A784-83593C636704}"/>
              </a:ext>
            </a:extLst>
          </p:cNvPr>
          <p:cNvPicPr>
            <a:picLocks noGrp="1" noChangeAspect="1"/>
          </p:cNvPicPr>
          <p:nvPr>
            <p:ph idx="1"/>
          </p:nvPr>
        </p:nvPicPr>
        <p:blipFill>
          <a:blip r:embed="rId2"/>
          <a:stretch>
            <a:fillRect/>
          </a:stretch>
        </p:blipFill>
        <p:spPr>
          <a:xfrm>
            <a:off x="492867" y="28546"/>
            <a:ext cx="5995018" cy="6829454"/>
          </a:xfrm>
        </p:spPr>
      </p:pic>
      <p:sp>
        <p:nvSpPr>
          <p:cNvPr id="6" name="TextBox 5">
            <a:extLst>
              <a:ext uri="{FF2B5EF4-FFF2-40B4-BE49-F238E27FC236}">
                <a16:creationId xmlns:a16="http://schemas.microsoft.com/office/drawing/2014/main" id="{4530A0F9-6A7D-A042-8782-01B5C6119F59}"/>
              </a:ext>
            </a:extLst>
          </p:cNvPr>
          <p:cNvSpPr txBox="1"/>
          <p:nvPr/>
        </p:nvSpPr>
        <p:spPr>
          <a:xfrm>
            <a:off x="7252040" y="6106887"/>
            <a:ext cx="4112664" cy="369332"/>
          </a:xfrm>
          <a:prstGeom prst="rect">
            <a:avLst/>
          </a:prstGeom>
          <a:noFill/>
        </p:spPr>
        <p:txBody>
          <a:bodyPr wrap="none" rtlCol="0">
            <a:spAutoFit/>
          </a:bodyPr>
          <a:lstStyle/>
          <a:p>
            <a:r>
              <a:rPr lang="en-US" dirty="0"/>
              <a:t>-The Tennessean, August 6, 1944, page 34</a:t>
            </a:r>
          </a:p>
        </p:txBody>
      </p:sp>
    </p:spTree>
    <p:extLst>
      <p:ext uri="{BB962C8B-B14F-4D97-AF65-F5344CB8AC3E}">
        <p14:creationId xmlns:p14="http://schemas.microsoft.com/office/powerpoint/2010/main" val="224019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7FCF4-F222-E54C-8B47-FD0237115625}"/>
              </a:ext>
            </a:extLst>
          </p:cNvPr>
          <p:cNvSpPr>
            <a:spLocks noGrp="1"/>
          </p:cNvSpPr>
          <p:nvPr>
            <p:ph idx="1"/>
          </p:nvPr>
        </p:nvSpPr>
        <p:spPr>
          <a:xfrm>
            <a:off x="168009" y="0"/>
            <a:ext cx="9344291" cy="6857999"/>
          </a:xfrm>
        </p:spPr>
        <p:txBody>
          <a:bodyPr>
            <a:normAutofit/>
          </a:bodyPr>
          <a:lstStyle/>
          <a:p>
            <a:pPr marL="0" indent="0">
              <a:buNone/>
            </a:pPr>
            <a:r>
              <a:rPr lang="en-US" dirty="0"/>
              <a:t>“…I can announce to you that which, I am sure, but very few know—namely, that the last ten years of Brother Comer’s life were devoted most largely to the shaping up of his business matters and the fixing of things to be perpetuated after his departure. I doubt if any man among us has ever died leaving both his spiritual and business affairs in better shape. There will be no need for lawyers to help wind up his estate. That was all put in order according to his wish and will. There is a great trust fund set up that is to continue on down the line and it is to be used for the glory of God and the benefit of mankind. He not only provided for his own house, but also for all employees who proved loyal and faithful in the discharge of their respective duties. In case of sickness or disability, they will be cared for.” </a:t>
            </a:r>
          </a:p>
          <a:p>
            <a:pPr marL="0" indent="0">
              <a:buNone/>
            </a:pPr>
            <a:r>
              <a:rPr lang="en-US" sz="2400" dirty="0"/>
              <a:t>                  -N. B. Hardeman, at R. W. Comer’s Funeral, (Comer, pages 9,10)</a:t>
            </a:r>
          </a:p>
          <a:p>
            <a:endParaRPr lang="en-US" dirty="0"/>
          </a:p>
        </p:txBody>
      </p:sp>
      <p:pic>
        <p:nvPicPr>
          <p:cNvPr id="4" name="Picture 2">
            <a:extLst>
              <a:ext uri="{FF2B5EF4-FFF2-40B4-BE49-F238E27FC236}">
                <a16:creationId xmlns:a16="http://schemas.microsoft.com/office/drawing/2014/main" id="{B6611CBF-649D-D54B-AF96-EFC8068FEF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2" r="4" b="30538"/>
          <a:stretch/>
        </p:blipFill>
        <p:spPr bwMode="auto">
          <a:xfrm>
            <a:off x="9390993" y="1521505"/>
            <a:ext cx="2632998" cy="2632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B4203C-2FEE-BB45-A25C-DE0E0CDE7E98}"/>
              </a:ext>
            </a:extLst>
          </p:cNvPr>
          <p:cNvSpPr txBox="1"/>
          <p:nvPr/>
        </p:nvSpPr>
        <p:spPr>
          <a:xfrm>
            <a:off x="9900294" y="4154485"/>
            <a:ext cx="1613006" cy="369332"/>
          </a:xfrm>
          <a:prstGeom prst="rect">
            <a:avLst/>
          </a:prstGeom>
          <a:noFill/>
        </p:spPr>
        <p:txBody>
          <a:bodyPr wrap="none" rtlCol="0">
            <a:spAutoFit/>
          </a:bodyPr>
          <a:lstStyle/>
          <a:p>
            <a:r>
              <a:rPr lang="en-US" dirty="0"/>
              <a:t>N.B. Hardeman</a:t>
            </a:r>
          </a:p>
        </p:txBody>
      </p:sp>
    </p:spTree>
    <p:extLst>
      <p:ext uri="{BB962C8B-B14F-4D97-AF65-F5344CB8AC3E}">
        <p14:creationId xmlns:p14="http://schemas.microsoft.com/office/powerpoint/2010/main" val="165823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5928604-5C7B-6942-963B-F5B50724EA37}"/>
              </a:ext>
            </a:extLst>
          </p:cNvPr>
          <p:cNvSpPr>
            <a:spLocks noGrp="1"/>
          </p:cNvSpPr>
          <p:nvPr>
            <p:ph type="title"/>
          </p:nvPr>
        </p:nvSpPr>
        <p:spPr>
          <a:xfrm>
            <a:off x="729464" y="512764"/>
            <a:ext cx="4800600" cy="1325563"/>
          </a:xfrm>
        </p:spPr>
        <p:txBody>
          <a:bodyPr anchor="b">
            <a:normAutofit/>
          </a:bodyPr>
          <a:lstStyle/>
          <a:p>
            <a:r>
              <a:rPr lang="en-US" dirty="0">
                <a:solidFill>
                  <a:schemeClr val="bg1"/>
                </a:solidFill>
              </a:rPr>
              <a:t>Wick Comer’s Gamaliel, Kentucky</a:t>
            </a:r>
          </a:p>
        </p:txBody>
      </p:sp>
      <p:cxnSp>
        <p:nvCxnSpPr>
          <p:cNvPr id="39"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142855-F204-EC4D-A72A-81AA596D314B}"/>
              </a:ext>
            </a:extLst>
          </p:cNvPr>
          <p:cNvSpPr>
            <a:spLocks noGrp="1"/>
          </p:cNvSpPr>
          <p:nvPr>
            <p:ph idx="1"/>
          </p:nvPr>
        </p:nvSpPr>
        <p:spPr>
          <a:xfrm>
            <a:off x="665463" y="2196895"/>
            <a:ext cx="4800600" cy="4165805"/>
          </a:xfrm>
        </p:spPr>
        <p:txBody>
          <a:bodyPr>
            <a:normAutofit fontScale="92500"/>
          </a:bodyPr>
          <a:lstStyle/>
          <a:p>
            <a:r>
              <a:rPr lang="en-US" sz="3600" dirty="0">
                <a:solidFill>
                  <a:schemeClr val="bg1"/>
                </a:solidFill>
              </a:rPr>
              <a:t>Born </a:t>
            </a:r>
            <a:r>
              <a:rPr lang="en-US" sz="3600">
                <a:solidFill>
                  <a:schemeClr val="bg1"/>
                </a:solidFill>
              </a:rPr>
              <a:t>and reared </a:t>
            </a:r>
            <a:r>
              <a:rPr lang="en-US" sz="3600" dirty="0">
                <a:solidFill>
                  <a:schemeClr val="bg1"/>
                </a:solidFill>
              </a:rPr>
              <a:t>in the oldest house in Gamaliel, Kentucky – still stands today</a:t>
            </a:r>
          </a:p>
          <a:p>
            <a:r>
              <a:rPr lang="en-US" sz="3600" dirty="0">
                <a:solidFill>
                  <a:schemeClr val="bg1"/>
                </a:solidFill>
              </a:rPr>
              <a:t>Educated in local schools.</a:t>
            </a:r>
          </a:p>
          <a:p>
            <a:r>
              <a:rPr lang="en-US" sz="3600" dirty="0">
                <a:solidFill>
                  <a:schemeClr val="bg1"/>
                </a:solidFill>
              </a:rPr>
              <a:t>The family had a dry-goods business he worked in</a:t>
            </a:r>
          </a:p>
        </p:txBody>
      </p:sp>
      <p:pic>
        <p:nvPicPr>
          <p:cNvPr id="6" name="Picture 5" descr="A picture containing text, outdoor, screenshot&#10;&#10;Description automatically generated">
            <a:extLst>
              <a:ext uri="{FF2B5EF4-FFF2-40B4-BE49-F238E27FC236}">
                <a16:creationId xmlns:a16="http://schemas.microsoft.com/office/drawing/2014/main" id="{1C821076-5B26-C547-A636-3947E185C3B4}"/>
              </a:ext>
            </a:extLst>
          </p:cNvPr>
          <p:cNvPicPr>
            <a:picLocks noChangeAspect="1"/>
          </p:cNvPicPr>
          <p:nvPr/>
        </p:nvPicPr>
        <p:blipFill rotWithShape="1">
          <a:blip r:embed="rId2"/>
          <a:srcRect l="11528" t="6667" r="6528" b="22778"/>
          <a:stretch/>
        </p:blipFill>
        <p:spPr>
          <a:xfrm>
            <a:off x="7454518" y="0"/>
            <a:ext cx="4562273" cy="2946139"/>
          </a:xfrm>
          <a:prstGeom prst="rect">
            <a:avLst/>
          </a:prstGeom>
        </p:spPr>
      </p:pic>
      <p:pic>
        <p:nvPicPr>
          <p:cNvPr id="4" name="Picture 3" descr="A picture containing text, person, person, old&#10;&#10;Description automatically generated">
            <a:extLst>
              <a:ext uri="{FF2B5EF4-FFF2-40B4-BE49-F238E27FC236}">
                <a16:creationId xmlns:a16="http://schemas.microsoft.com/office/drawing/2014/main" id="{7D85169F-EAC2-534E-B629-1B257AAB3FF1}"/>
              </a:ext>
            </a:extLst>
          </p:cNvPr>
          <p:cNvPicPr>
            <a:picLocks noChangeAspect="1"/>
          </p:cNvPicPr>
          <p:nvPr/>
        </p:nvPicPr>
        <p:blipFill rotWithShape="1">
          <a:blip r:embed="rId3"/>
          <a:srcRect l="3603" t="4645" r="18201" b="38717"/>
          <a:stretch/>
        </p:blipFill>
        <p:spPr>
          <a:xfrm>
            <a:off x="5417400" y="192024"/>
            <a:ext cx="2138654" cy="1967042"/>
          </a:xfrm>
          <a:prstGeom prst="rect">
            <a:avLst/>
          </a:prstGeom>
        </p:spPr>
      </p:pic>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old, several&#10;&#10;Description automatically generated">
            <a:extLst>
              <a:ext uri="{FF2B5EF4-FFF2-40B4-BE49-F238E27FC236}">
                <a16:creationId xmlns:a16="http://schemas.microsoft.com/office/drawing/2014/main" id="{3B6F7DE3-286E-C145-BB70-C45849AFC526}"/>
              </a:ext>
            </a:extLst>
          </p:cNvPr>
          <p:cNvPicPr>
            <a:picLocks noChangeAspect="1"/>
          </p:cNvPicPr>
          <p:nvPr/>
        </p:nvPicPr>
        <p:blipFill rotWithShape="1">
          <a:blip r:embed="rId4"/>
          <a:srcRect t="9139" b="5746"/>
          <a:stretch/>
        </p:blipFill>
        <p:spPr>
          <a:xfrm>
            <a:off x="5826326" y="3134151"/>
            <a:ext cx="5057563" cy="3228549"/>
          </a:xfrm>
          <a:prstGeom prst="rect">
            <a:avLst/>
          </a:prstGeom>
        </p:spPr>
      </p:pic>
      <p:sp>
        <p:nvSpPr>
          <p:cNvPr id="10" name="TextBox 9">
            <a:extLst>
              <a:ext uri="{FF2B5EF4-FFF2-40B4-BE49-F238E27FC236}">
                <a16:creationId xmlns:a16="http://schemas.microsoft.com/office/drawing/2014/main" id="{F72DF0F7-6C10-B442-A0D5-BDF80D9D9D6D}"/>
              </a:ext>
            </a:extLst>
          </p:cNvPr>
          <p:cNvSpPr txBox="1"/>
          <p:nvPr/>
        </p:nvSpPr>
        <p:spPr>
          <a:xfrm>
            <a:off x="6514422" y="6283944"/>
            <a:ext cx="3765390" cy="400110"/>
          </a:xfrm>
          <a:prstGeom prst="rect">
            <a:avLst/>
          </a:prstGeom>
          <a:noFill/>
        </p:spPr>
        <p:txBody>
          <a:bodyPr wrap="none" rtlCol="0">
            <a:spAutoFit/>
          </a:bodyPr>
          <a:lstStyle/>
          <a:p>
            <a:r>
              <a:rPr lang="en-US" sz="2000" dirty="0">
                <a:solidFill>
                  <a:schemeClr val="bg1"/>
                </a:solidFill>
              </a:rPr>
              <a:t>Comer Brothers &amp; Page Dry Goods</a:t>
            </a:r>
          </a:p>
        </p:txBody>
      </p:sp>
    </p:spTree>
    <p:extLst>
      <p:ext uri="{BB962C8B-B14F-4D97-AF65-F5344CB8AC3E}">
        <p14:creationId xmlns:p14="http://schemas.microsoft.com/office/powerpoint/2010/main" val="27057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F19355-A841-7945-A554-254F51D01628}"/>
              </a:ext>
            </a:extLst>
          </p:cNvPr>
          <p:cNvSpPr>
            <a:spLocks noGrp="1"/>
          </p:cNvSpPr>
          <p:nvPr>
            <p:ph type="title"/>
          </p:nvPr>
        </p:nvSpPr>
        <p:spPr>
          <a:xfrm>
            <a:off x="841246" y="737600"/>
            <a:ext cx="3924419" cy="1347443"/>
          </a:xfrm>
        </p:spPr>
        <p:txBody>
          <a:bodyPr>
            <a:normAutofit/>
          </a:bodyPr>
          <a:lstStyle/>
          <a:p>
            <a:r>
              <a:rPr lang="en-US" dirty="0"/>
              <a:t>The Comer Trust</a:t>
            </a:r>
          </a:p>
        </p:txBody>
      </p:sp>
      <p:sp>
        <p:nvSpPr>
          <p:cNvPr id="75"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58836C-BAB5-2244-B6A1-7F133C929784}"/>
              </a:ext>
            </a:extLst>
          </p:cNvPr>
          <p:cNvSpPr>
            <a:spLocks noGrp="1"/>
          </p:cNvSpPr>
          <p:nvPr>
            <p:ph idx="1"/>
          </p:nvPr>
        </p:nvSpPr>
        <p:spPr>
          <a:xfrm>
            <a:off x="473583" y="2377440"/>
            <a:ext cx="3842384" cy="4288917"/>
          </a:xfrm>
        </p:spPr>
        <p:txBody>
          <a:bodyPr>
            <a:normAutofit/>
          </a:bodyPr>
          <a:lstStyle/>
          <a:p>
            <a:r>
              <a:rPr lang="en-US" sz="3200" dirty="0"/>
              <a:t>1935 – Roosevelt’s New Deal introduced Social Security – still new &amp; untested</a:t>
            </a:r>
          </a:p>
          <a:p>
            <a:r>
              <a:rPr lang="en-US" sz="3200" dirty="0"/>
              <a:t>1944 – $35 million trust to help employees, family &amp; finally the church</a:t>
            </a:r>
          </a:p>
        </p:txBody>
      </p:sp>
      <p:pic>
        <p:nvPicPr>
          <p:cNvPr id="10242" name="Picture 2">
            <a:extLst>
              <a:ext uri="{FF2B5EF4-FFF2-40B4-BE49-F238E27FC236}">
                <a16:creationId xmlns:a16="http://schemas.microsoft.com/office/drawing/2014/main" id="{240654CC-1439-504D-8905-B648E1BB83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59" r="11981"/>
          <a:stretch/>
        </p:blipFill>
        <p:spPr bwMode="auto">
          <a:xfrm>
            <a:off x="4765666" y="295671"/>
            <a:ext cx="7299334" cy="583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9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BF19355-A841-7945-A554-254F51D01628}"/>
              </a:ext>
            </a:extLst>
          </p:cNvPr>
          <p:cNvSpPr>
            <a:spLocks noGrp="1"/>
          </p:cNvSpPr>
          <p:nvPr>
            <p:ph type="title"/>
          </p:nvPr>
        </p:nvSpPr>
        <p:spPr>
          <a:xfrm>
            <a:off x="777240" y="731519"/>
            <a:ext cx="2845191" cy="3237579"/>
          </a:xfrm>
        </p:spPr>
        <p:txBody>
          <a:bodyPr>
            <a:normAutofit/>
          </a:bodyPr>
          <a:lstStyle/>
          <a:p>
            <a:r>
              <a:rPr lang="en-US" sz="4800" dirty="0">
                <a:solidFill>
                  <a:srgbClr val="FFFFFF"/>
                </a:solidFill>
              </a:rPr>
              <a:t>The Comer Trust</a:t>
            </a:r>
          </a:p>
        </p:txBody>
      </p:sp>
      <p:pic>
        <p:nvPicPr>
          <p:cNvPr id="20482" name="Picture 2">
            <a:extLst>
              <a:ext uri="{FF2B5EF4-FFF2-40B4-BE49-F238E27FC236}">
                <a16:creationId xmlns:a16="http://schemas.microsoft.com/office/drawing/2014/main" id="{61064818-D3CB-3843-A352-8BC58B16F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0" r="-4041" b="17130"/>
          <a:stretch/>
        </p:blipFill>
        <p:spPr bwMode="auto">
          <a:xfrm>
            <a:off x="4044603" y="448056"/>
            <a:ext cx="7680450" cy="380293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9" name="Rectangle 13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58836C-BAB5-2244-B6A1-7F133C929784}"/>
              </a:ext>
            </a:extLst>
          </p:cNvPr>
          <p:cNvSpPr>
            <a:spLocks noGrp="1"/>
          </p:cNvSpPr>
          <p:nvPr>
            <p:ph idx="1"/>
          </p:nvPr>
        </p:nvSpPr>
        <p:spPr>
          <a:xfrm>
            <a:off x="4160768" y="4414831"/>
            <a:ext cx="7468855" cy="1984248"/>
          </a:xfrm>
        </p:spPr>
        <p:txBody>
          <a:bodyPr anchor="ctr">
            <a:normAutofit lnSpcReduction="10000"/>
          </a:bodyPr>
          <a:lstStyle/>
          <a:p>
            <a:r>
              <a:rPr lang="en-US" sz="2400" dirty="0"/>
              <a:t>Two Criteria</a:t>
            </a:r>
          </a:p>
          <a:p>
            <a:pPr lvl="1"/>
            <a:r>
              <a:rPr lang="en-US" dirty="0"/>
              <a:t>Called Church of Christ</a:t>
            </a:r>
          </a:p>
          <a:p>
            <a:pPr lvl="1"/>
            <a:r>
              <a:rPr lang="en-US" dirty="0"/>
              <a:t>Non-Instrumental</a:t>
            </a:r>
          </a:p>
          <a:p>
            <a:r>
              <a:rPr lang="en-US" sz="2400" dirty="0"/>
              <a:t>Assumed 2000 churches in Ky &amp; Tenn. could receive $17 to $20k</a:t>
            </a:r>
          </a:p>
        </p:txBody>
      </p:sp>
    </p:spTree>
    <p:extLst>
      <p:ext uri="{BB962C8B-B14F-4D97-AF65-F5344CB8AC3E}">
        <p14:creationId xmlns:p14="http://schemas.microsoft.com/office/powerpoint/2010/main" val="348716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Rectangle 7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 grave stone in a field&#10;&#10;Description automatically generated with low confidence">
            <a:extLst>
              <a:ext uri="{FF2B5EF4-FFF2-40B4-BE49-F238E27FC236}">
                <a16:creationId xmlns:a16="http://schemas.microsoft.com/office/drawing/2014/main" id="{6E216ACB-C820-224A-981F-08D043B2EFD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586"/>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39D443-296B-5A43-BC0A-1D96D4B6D1E6}"/>
              </a:ext>
            </a:extLst>
          </p:cNvPr>
          <p:cNvSpPr>
            <a:spLocks noGrp="1"/>
          </p:cNvSpPr>
          <p:nvPr>
            <p:ph type="title"/>
          </p:nvPr>
        </p:nvSpPr>
        <p:spPr>
          <a:xfrm>
            <a:off x="156030" y="2237467"/>
            <a:ext cx="5251316" cy="1884589"/>
          </a:xfrm>
        </p:spPr>
        <p:txBody>
          <a:bodyPr>
            <a:normAutofit fontScale="90000"/>
          </a:bodyPr>
          <a:lstStyle/>
          <a:p>
            <a:r>
              <a:rPr lang="en-US" dirty="0">
                <a:solidFill>
                  <a:schemeClr val="bg1"/>
                </a:solidFill>
              </a:rPr>
              <a:t>Robert Wycliffe Comer died in his 84th year</a:t>
            </a:r>
            <a:br>
              <a:rPr lang="en-US" dirty="0">
                <a:solidFill>
                  <a:schemeClr val="bg1"/>
                </a:solidFill>
              </a:rPr>
            </a:br>
            <a:r>
              <a:rPr lang="en-US" dirty="0">
                <a:solidFill>
                  <a:schemeClr val="bg1"/>
                </a:solidFill>
              </a:rPr>
              <a:t>August 5, 1944</a:t>
            </a:r>
          </a:p>
        </p:txBody>
      </p:sp>
      <p:pic>
        <p:nvPicPr>
          <p:cNvPr id="4" name="Picture 2" descr="A person in a suit&#10;&#10;Description automatically generated with medium confidence">
            <a:extLst>
              <a:ext uri="{FF2B5EF4-FFF2-40B4-BE49-F238E27FC236}">
                <a16:creationId xmlns:a16="http://schemas.microsoft.com/office/drawing/2014/main" id="{714A01B9-97BE-2B47-891D-51BEDD1833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20066"/>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0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5928604-5C7B-6942-963B-F5B50724EA37}"/>
              </a:ext>
            </a:extLst>
          </p:cNvPr>
          <p:cNvSpPr>
            <a:spLocks noGrp="1"/>
          </p:cNvSpPr>
          <p:nvPr>
            <p:ph type="title"/>
          </p:nvPr>
        </p:nvSpPr>
        <p:spPr>
          <a:xfrm>
            <a:off x="729464" y="512764"/>
            <a:ext cx="4800600" cy="1325563"/>
          </a:xfrm>
        </p:spPr>
        <p:txBody>
          <a:bodyPr anchor="b">
            <a:normAutofit/>
          </a:bodyPr>
          <a:lstStyle/>
          <a:p>
            <a:r>
              <a:rPr lang="en-US" dirty="0">
                <a:solidFill>
                  <a:schemeClr val="bg1"/>
                </a:solidFill>
              </a:rPr>
              <a:t>An Entrepreneur</a:t>
            </a:r>
          </a:p>
        </p:txBody>
      </p:sp>
      <p:cxnSp>
        <p:nvCxnSpPr>
          <p:cNvPr id="39"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142855-F204-EC4D-A72A-81AA596D314B}"/>
              </a:ext>
            </a:extLst>
          </p:cNvPr>
          <p:cNvSpPr>
            <a:spLocks noGrp="1"/>
          </p:cNvSpPr>
          <p:nvPr>
            <p:ph idx="1"/>
          </p:nvPr>
        </p:nvSpPr>
        <p:spPr>
          <a:xfrm>
            <a:off x="665463" y="2196895"/>
            <a:ext cx="4800600" cy="4165805"/>
          </a:xfrm>
        </p:spPr>
        <p:txBody>
          <a:bodyPr>
            <a:normAutofit fontScale="92500"/>
          </a:bodyPr>
          <a:lstStyle/>
          <a:p>
            <a:r>
              <a:rPr lang="en-US" sz="3600" dirty="0">
                <a:solidFill>
                  <a:schemeClr val="bg1"/>
                </a:solidFill>
              </a:rPr>
              <a:t>1911 - With Harris, Davis &amp; Co. traveling sales of dry-goods - had southern Ky route in.</a:t>
            </a:r>
          </a:p>
          <a:p>
            <a:r>
              <a:rPr lang="en-US" sz="3600" dirty="0">
                <a:solidFill>
                  <a:schemeClr val="bg1"/>
                </a:solidFill>
              </a:rPr>
              <a:t>Became a traveling banker – hundreds of thousands of dollars on his person often</a:t>
            </a:r>
          </a:p>
        </p:txBody>
      </p:sp>
      <p:pic>
        <p:nvPicPr>
          <p:cNvPr id="6" name="Picture 5" descr="A picture containing text, outdoor, screenshot&#10;&#10;Description automatically generated">
            <a:extLst>
              <a:ext uri="{FF2B5EF4-FFF2-40B4-BE49-F238E27FC236}">
                <a16:creationId xmlns:a16="http://schemas.microsoft.com/office/drawing/2014/main" id="{1C821076-5B26-C547-A636-3947E185C3B4}"/>
              </a:ext>
            </a:extLst>
          </p:cNvPr>
          <p:cNvPicPr>
            <a:picLocks noChangeAspect="1"/>
          </p:cNvPicPr>
          <p:nvPr/>
        </p:nvPicPr>
        <p:blipFill rotWithShape="1">
          <a:blip r:embed="rId2"/>
          <a:srcRect l="11528" t="6667" r="6528" b="22778"/>
          <a:stretch/>
        </p:blipFill>
        <p:spPr>
          <a:xfrm>
            <a:off x="7454518" y="0"/>
            <a:ext cx="4562273" cy="2946139"/>
          </a:xfrm>
          <a:prstGeom prst="rect">
            <a:avLst/>
          </a:prstGeom>
        </p:spPr>
      </p:pic>
      <p:pic>
        <p:nvPicPr>
          <p:cNvPr id="4" name="Picture 3" descr="A picture containing text, person, person, old&#10;&#10;Description automatically generated">
            <a:extLst>
              <a:ext uri="{FF2B5EF4-FFF2-40B4-BE49-F238E27FC236}">
                <a16:creationId xmlns:a16="http://schemas.microsoft.com/office/drawing/2014/main" id="{7D85169F-EAC2-534E-B629-1B257AAB3FF1}"/>
              </a:ext>
            </a:extLst>
          </p:cNvPr>
          <p:cNvPicPr>
            <a:picLocks noChangeAspect="1"/>
          </p:cNvPicPr>
          <p:nvPr/>
        </p:nvPicPr>
        <p:blipFill rotWithShape="1">
          <a:blip r:embed="rId3"/>
          <a:srcRect l="3603" t="4645" r="18201" b="38717"/>
          <a:stretch/>
        </p:blipFill>
        <p:spPr>
          <a:xfrm>
            <a:off x="5417400" y="192024"/>
            <a:ext cx="2138654" cy="1967042"/>
          </a:xfrm>
          <a:prstGeom prst="rect">
            <a:avLst/>
          </a:prstGeom>
        </p:spPr>
      </p:pic>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old, several&#10;&#10;Description automatically generated">
            <a:extLst>
              <a:ext uri="{FF2B5EF4-FFF2-40B4-BE49-F238E27FC236}">
                <a16:creationId xmlns:a16="http://schemas.microsoft.com/office/drawing/2014/main" id="{3B6F7DE3-286E-C145-BB70-C45849AFC526}"/>
              </a:ext>
            </a:extLst>
          </p:cNvPr>
          <p:cNvPicPr>
            <a:picLocks noChangeAspect="1"/>
          </p:cNvPicPr>
          <p:nvPr/>
        </p:nvPicPr>
        <p:blipFill rotWithShape="1">
          <a:blip r:embed="rId4"/>
          <a:srcRect t="9139" b="5746"/>
          <a:stretch/>
        </p:blipFill>
        <p:spPr>
          <a:xfrm>
            <a:off x="5826326" y="3134151"/>
            <a:ext cx="5057563" cy="3228549"/>
          </a:xfrm>
          <a:prstGeom prst="rect">
            <a:avLst/>
          </a:prstGeom>
        </p:spPr>
      </p:pic>
      <p:sp>
        <p:nvSpPr>
          <p:cNvPr id="10" name="TextBox 9">
            <a:extLst>
              <a:ext uri="{FF2B5EF4-FFF2-40B4-BE49-F238E27FC236}">
                <a16:creationId xmlns:a16="http://schemas.microsoft.com/office/drawing/2014/main" id="{F72DF0F7-6C10-B442-A0D5-BDF80D9D9D6D}"/>
              </a:ext>
            </a:extLst>
          </p:cNvPr>
          <p:cNvSpPr txBox="1"/>
          <p:nvPr/>
        </p:nvSpPr>
        <p:spPr>
          <a:xfrm>
            <a:off x="6514422" y="6283944"/>
            <a:ext cx="3765390" cy="400110"/>
          </a:xfrm>
          <a:prstGeom prst="rect">
            <a:avLst/>
          </a:prstGeom>
          <a:noFill/>
        </p:spPr>
        <p:txBody>
          <a:bodyPr wrap="none" rtlCol="0">
            <a:spAutoFit/>
          </a:bodyPr>
          <a:lstStyle/>
          <a:p>
            <a:r>
              <a:rPr lang="en-US" sz="2000" dirty="0">
                <a:solidFill>
                  <a:schemeClr val="bg1"/>
                </a:solidFill>
              </a:rPr>
              <a:t>Comer Brothers &amp; Page Dry Goods</a:t>
            </a:r>
          </a:p>
        </p:txBody>
      </p:sp>
      <p:sp>
        <p:nvSpPr>
          <p:cNvPr id="11" name="TextBox 10">
            <a:extLst>
              <a:ext uri="{FF2B5EF4-FFF2-40B4-BE49-F238E27FC236}">
                <a16:creationId xmlns:a16="http://schemas.microsoft.com/office/drawing/2014/main" id="{06425266-9909-F344-B8A4-6FACC782A012}"/>
              </a:ext>
            </a:extLst>
          </p:cNvPr>
          <p:cNvSpPr txBox="1"/>
          <p:nvPr/>
        </p:nvSpPr>
        <p:spPr>
          <a:xfrm>
            <a:off x="-1" y="6488668"/>
            <a:ext cx="4690579" cy="369332"/>
          </a:xfrm>
          <a:prstGeom prst="rect">
            <a:avLst/>
          </a:prstGeom>
          <a:noFill/>
        </p:spPr>
        <p:txBody>
          <a:bodyPr wrap="none" rtlCol="0">
            <a:spAutoFit/>
          </a:bodyPr>
          <a:lstStyle/>
          <a:p>
            <a:r>
              <a:rPr lang="en-US" dirty="0">
                <a:solidFill>
                  <a:schemeClr val="bg1"/>
                </a:solidFill>
              </a:rPr>
              <a:t>-Photos supplied by Chad Comer of Gamaliel, Ky</a:t>
            </a:r>
          </a:p>
        </p:txBody>
      </p:sp>
    </p:spTree>
    <p:extLst>
      <p:ext uri="{BB962C8B-B14F-4D97-AF65-F5344CB8AC3E}">
        <p14:creationId xmlns:p14="http://schemas.microsoft.com/office/powerpoint/2010/main" val="44016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5928604-5C7B-6942-963B-F5B50724EA37}"/>
              </a:ext>
            </a:extLst>
          </p:cNvPr>
          <p:cNvSpPr>
            <a:spLocks noGrp="1"/>
          </p:cNvSpPr>
          <p:nvPr>
            <p:ph type="title"/>
          </p:nvPr>
        </p:nvSpPr>
        <p:spPr>
          <a:xfrm>
            <a:off x="753289" y="274523"/>
            <a:ext cx="4800600" cy="1325563"/>
          </a:xfrm>
        </p:spPr>
        <p:txBody>
          <a:bodyPr anchor="b">
            <a:normAutofit/>
          </a:bodyPr>
          <a:lstStyle/>
          <a:p>
            <a:r>
              <a:rPr lang="en-US" dirty="0">
                <a:solidFill>
                  <a:schemeClr val="bg1"/>
                </a:solidFill>
              </a:rPr>
              <a:t>Based In Gamaliel</a:t>
            </a:r>
          </a:p>
        </p:txBody>
      </p:sp>
      <p:cxnSp>
        <p:nvCxnSpPr>
          <p:cNvPr id="51" name="Straight Connector 4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142855-F204-EC4D-A72A-81AA596D314B}"/>
              </a:ext>
            </a:extLst>
          </p:cNvPr>
          <p:cNvSpPr>
            <a:spLocks noGrp="1"/>
          </p:cNvSpPr>
          <p:nvPr>
            <p:ph idx="1"/>
          </p:nvPr>
        </p:nvSpPr>
        <p:spPr>
          <a:xfrm>
            <a:off x="177809" y="2146324"/>
            <a:ext cx="7404087" cy="4711665"/>
          </a:xfrm>
        </p:spPr>
        <p:txBody>
          <a:bodyPr>
            <a:normAutofit lnSpcReduction="10000"/>
          </a:bodyPr>
          <a:lstStyle/>
          <a:p>
            <a:r>
              <a:rPr lang="en-US" dirty="0">
                <a:solidFill>
                  <a:schemeClr val="bg1"/>
                </a:solidFill>
              </a:rPr>
              <a:t>1912 he served as President of Real Estate Bank &amp; Trust Company </a:t>
            </a:r>
          </a:p>
          <a:p>
            <a:r>
              <a:rPr lang="en-US" dirty="0">
                <a:solidFill>
                  <a:schemeClr val="bg1"/>
                </a:solidFill>
              </a:rPr>
              <a:t>1914 he served as President of the Bank of Davidson County, Nashville - when the bank merged with State Bank &amp; Trust Company - served as V. P.</a:t>
            </a:r>
          </a:p>
          <a:p>
            <a:r>
              <a:rPr lang="en-US" dirty="0">
                <a:solidFill>
                  <a:schemeClr val="bg1"/>
                </a:solidFill>
              </a:rPr>
              <a:t>1914 he served as Vice-President of the Comer-McClellan Company - a large wholesale grocery </a:t>
            </a:r>
          </a:p>
          <a:p>
            <a:r>
              <a:rPr lang="en-US" dirty="0">
                <a:solidFill>
                  <a:schemeClr val="bg1"/>
                </a:solidFill>
              </a:rPr>
              <a:t>1914 opened Washington Manufacturing Co. as President</a:t>
            </a:r>
          </a:p>
          <a:p>
            <a:r>
              <a:rPr lang="en-US" dirty="0">
                <a:solidFill>
                  <a:schemeClr val="bg1"/>
                </a:solidFill>
              </a:rPr>
              <a:t>1925 became founding director of the new Liberty Bank &amp; Trust Co.</a:t>
            </a:r>
          </a:p>
        </p:txBody>
      </p:sp>
      <p:pic>
        <p:nvPicPr>
          <p:cNvPr id="7" name="Picture 6" descr="A picture containing outdoor, building, house, old&#10;&#10;Description automatically generated">
            <a:extLst>
              <a:ext uri="{FF2B5EF4-FFF2-40B4-BE49-F238E27FC236}">
                <a16:creationId xmlns:a16="http://schemas.microsoft.com/office/drawing/2014/main" id="{A6C9FBA9-E8E9-D641-B7A1-344079063DF3}"/>
              </a:ext>
            </a:extLst>
          </p:cNvPr>
          <p:cNvPicPr>
            <a:picLocks noChangeAspect="1"/>
          </p:cNvPicPr>
          <p:nvPr/>
        </p:nvPicPr>
        <p:blipFill>
          <a:blip r:embed="rId2"/>
          <a:stretch>
            <a:fillRect/>
          </a:stretch>
        </p:blipFill>
        <p:spPr>
          <a:xfrm>
            <a:off x="7677467" y="0"/>
            <a:ext cx="4514532" cy="3385899"/>
          </a:xfrm>
          <a:prstGeom prst="rect">
            <a:avLst/>
          </a:prstGeom>
        </p:spPr>
      </p:pic>
      <p:pic>
        <p:nvPicPr>
          <p:cNvPr id="4" name="Picture 3" descr="A picture containing text, person, person, old&#10;&#10;Description automatically generated">
            <a:extLst>
              <a:ext uri="{FF2B5EF4-FFF2-40B4-BE49-F238E27FC236}">
                <a16:creationId xmlns:a16="http://schemas.microsoft.com/office/drawing/2014/main" id="{7D85169F-EAC2-534E-B629-1B257AAB3FF1}"/>
              </a:ext>
            </a:extLst>
          </p:cNvPr>
          <p:cNvPicPr>
            <a:picLocks noChangeAspect="1"/>
          </p:cNvPicPr>
          <p:nvPr/>
        </p:nvPicPr>
        <p:blipFill rotWithShape="1">
          <a:blip r:embed="rId3"/>
          <a:srcRect l="3603" t="4645" r="18201" b="38717"/>
          <a:stretch/>
        </p:blipFill>
        <p:spPr>
          <a:xfrm>
            <a:off x="8510683" y="3472094"/>
            <a:ext cx="3681306" cy="3385906"/>
          </a:xfrm>
          <a:prstGeom prst="rect">
            <a:avLst/>
          </a:prstGeom>
        </p:spPr>
      </p:pic>
      <p:cxnSp>
        <p:nvCxnSpPr>
          <p:cNvPr id="52" name="Straight Connector 47">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743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posing for a photo&#10;&#10;Description automatically generated">
            <a:extLst>
              <a:ext uri="{FF2B5EF4-FFF2-40B4-BE49-F238E27FC236}">
                <a16:creationId xmlns:a16="http://schemas.microsoft.com/office/drawing/2014/main" id="{7A4C1945-4260-4F43-89BB-0553FFA645FF}"/>
              </a:ext>
            </a:extLst>
          </p:cNvPr>
          <p:cNvPicPr>
            <a:picLocks noChangeAspect="1"/>
          </p:cNvPicPr>
          <p:nvPr/>
        </p:nvPicPr>
        <p:blipFill rotWithShape="1">
          <a:blip r:embed="rId2"/>
          <a:srcRect l="9583" r="-9583" b="24999"/>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05928604-5C7B-6942-963B-F5B50724EA37}"/>
              </a:ext>
            </a:extLst>
          </p:cNvPr>
          <p:cNvSpPr>
            <a:spLocks noGrp="1"/>
          </p:cNvSpPr>
          <p:nvPr>
            <p:ph type="title"/>
          </p:nvPr>
        </p:nvSpPr>
        <p:spPr>
          <a:xfrm>
            <a:off x="104518" y="5469340"/>
            <a:ext cx="6931319" cy="752217"/>
          </a:xfrm>
        </p:spPr>
        <p:txBody>
          <a:bodyPr vert="horz" lIns="91440" tIns="45720" rIns="91440" bIns="45720" rtlCol="0" anchor="b">
            <a:normAutofit/>
          </a:bodyPr>
          <a:lstStyle/>
          <a:p>
            <a:r>
              <a:rPr lang="en-US" sz="3100" dirty="0">
                <a:solidFill>
                  <a:schemeClr val="tx1">
                    <a:lumMod val="85000"/>
                    <a:lumOff val="15000"/>
                  </a:schemeClr>
                </a:solidFill>
              </a:rPr>
              <a:t>Gamaliel Chamber of Commerce Member</a:t>
            </a:r>
          </a:p>
        </p:txBody>
      </p:sp>
      <p:sp>
        <p:nvSpPr>
          <p:cNvPr id="11" name="Oval 10">
            <a:extLst>
              <a:ext uri="{FF2B5EF4-FFF2-40B4-BE49-F238E27FC236}">
                <a16:creationId xmlns:a16="http://schemas.microsoft.com/office/drawing/2014/main" id="{3E7F841C-23CD-8C4E-BACB-12549B53B041}"/>
              </a:ext>
            </a:extLst>
          </p:cNvPr>
          <p:cNvSpPr/>
          <p:nvPr/>
        </p:nvSpPr>
        <p:spPr>
          <a:xfrm>
            <a:off x="7772400" y="457200"/>
            <a:ext cx="3251200" cy="4546600"/>
          </a:xfrm>
          <a:prstGeom prst="ellipse">
            <a:avLst/>
          </a:prstGeom>
          <a:noFill/>
          <a:ln>
            <a:solidFill>
              <a:schemeClr val="accent1">
                <a:shade val="5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72EF07C-ADA2-9340-9D0C-BADC4EAB7406}"/>
              </a:ext>
            </a:extLst>
          </p:cNvPr>
          <p:cNvSpPr txBox="1"/>
          <p:nvPr/>
        </p:nvSpPr>
        <p:spPr>
          <a:xfrm>
            <a:off x="8229154" y="87868"/>
            <a:ext cx="2337691" cy="369332"/>
          </a:xfrm>
          <a:prstGeom prst="rect">
            <a:avLst/>
          </a:prstGeom>
          <a:noFill/>
        </p:spPr>
        <p:txBody>
          <a:bodyPr wrap="none" rtlCol="0">
            <a:spAutoFit/>
          </a:bodyPr>
          <a:lstStyle/>
          <a:p>
            <a:r>
              <a:rPr lang="en-US" dirty="0"/>
              <a:t>Wick with his daughter</a:t>
            </a:r>
          </a:p>
        </p:txBody>
      </p:sp>
      <p:sp>
        <p:nvSpPr>
          <p:cNvPr id="13" name="TextBox 12">
            <a:extLst>
              <a:ext uri="{FF2B5EF4-FFF2-40B4-BE49-F238E27FC236}">
                <a16:creationId xmlns:a16="http://schemas.microsoft.com/office/drawing/2014/main" id="{5B845598-AA23-3B46-9C76-77081EEBF15F}"/>
              </a:ext>
            </a:extLst>
          </p:cNvPr>
          <p:cNvSpPr txBox="1"/>
          <p:nvPr/>
        </p:nvSpPr>
        <p:spPr>
          <a:xfrm>
            <a:off x="104518" y="6355112"/>
            <a:ext cx="4620047" cy="369332"/>
          </a:xfrm>
          <a:prstGeom prst="rect">
            <a:avLst/>
          </a:prstGeom>
          <a:noFill/>
        </p:spPr>
        <p:txBody>
          <a:bodyPr wrap="none" rtlCol="0">
            <a:spAutoFit/>
          </a:bodyPr>
          <a:lstStyle/>
          <a:p>
            <a:r>
              <a:rPr lang="en-US" dirty="0"/>
              <a:t>-Photo supplied by Chad Comer of Gamaliel, Ky</a:t>
            </a:r>
          </a:p>
        </p:txBody>
      </p:sp>
    </p:spTree>
    <p:extLst>
      <p:ext uri="{BB962C8B-B14F-4D97-AF65-F5344CB8AC3E}">
        <p14:creationId xmlns:p14="http://schemas.microsoft.com/office/powerpoint/2010/main" val="46872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8DFAA-99B6-9947-A39B-9C25999A5B5E}"/>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Washington Manufacturing Company</a:t>
            </a:r>
          </a:p>
        </p:txBody>
      </p:sp>
      <p:sp>
        <p:nvSpPr>
          <p:cNvPr id="3" name="Content Placeholder 2">
            <a:extLst>
              <a:ext uri="{FF2B5EF4-FFF2-40B4-BE49-F238E27FC236}">
                <a16:creationId xmlns:a16="http://schemas.microsoft.com/office/drawing/2014/main" id="{B69960D4-962D-A04A-814E-FC20AA4B23D4}"/>
              </a:ext>
            </a:extLst>
          </p:cNvPr>
          <p:cNvSpPr>
            <a:spLocks noGrp="1"/>
          </p:cNvSpPr>
          <p:nvPr>
            <p:ph idx="1"/>
          </p:nvPr>
        </p:nvSpPr>
        <p:spPr>
          <a:xfrm>
            <a:off x="5021821" y="5550568"/>
            <a:ext cx="6465286" cy="602551"/>
          </a:xfrm>
        </p:spPr>
        <p:txBody>
          <a:bodyPr vert="horz" lIns="91440" tIns="45720" rIns="91440" bIns="45720" rtlCol="0">
            <a:normAutofit/>
          </a:bodyPr>
          <a:lstStyle/>
          <a:p>
            <a:pPr marL="0" indent="0">
              <a:buNone/>
            </a:pPr>
            <a:r>
              <a:rPr lang="en-US" sz="3200" kern="1200" dirty="0">
                <a:solidFill>
                  <a:srgbClr val="D9D9D9"/>
                </a:solidFill>
                <a:latin typeface="+mn-lt"/>
                <a:ea typeface="+mn-ea"/>
                <a:cs typeface="+mn-cs"/>
              </a:rPr>
              <a:t>Opened in 1914 -- Within 14 year</a:t>
            </a:r>
          </a:p>
        </p:txBody>
      </p:sp>
      <p:cxnSp>
        <p:nvCxnSpPr>
          <p:cNvPr id="15" name="Straight Connector 1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6" descr="A large building with many windows&#10;&#10;Description automatically generated with low confidence">
            <a:extLst>
              <a:ext uri="{FF2B5EF4-FFF2-40B4-BE49-F238E27FC236}">
                <a16:creationId xmlns:a16="http://schemas.microsoft.com/office/drawing/2014/main" id="{A47D43C6-F252-ED4A-8626-3D9C49F53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 r="-2"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 up of a document&#10;&#10;Description automatically generated with medium confidence">
            <a:extLst>
              <a:ext uri="{FF2B5EF4-FFF2-40B4-BE49-F238E27FC236}">
                <a16:creationId xmlns:a16="http://schemas.microsoft.com/office/drawing/2014/main" id="{3CD32E36-DB01-3A40-BE09-B30C26FAB2B3}"/>
              </a:ext>
            </a:extLst>
          </p:cNvPr>
          <p:cNvPicPr>
            <a:picLocks noChangeAspect="1"/>
          </p:cNvPicPr>
          <p:nvPr/>
        </p:nvPicPr>
        <p:blipFill rotWithShape="1">
          <a:blip r:embed="rId3"/>
          <a:srcRect l="117" t="10" r="-115" b="41284"/>
          <a:stretch/>
        </p:blipFill>
        <p:spPr>
          <a:xfrm>
            <a:off x="4654296" y="299363"/>
            <a:ext cx="7217085" cy="3008188"/>
          </a:xfrm>
          <a:prstGeom prst="rect">
            <a:avLst/>
          </a:prstGeom>
        </p:spPr>
      </p:pic>
      <p:sp>
        <p:nvSpPr>
          <p:cNvPr id="10" name="TextBox 9">
            <a:extLst>
              <a:ext uri="{FF2B5EF4-FFF2-40B4-BE49-F238E27FC236}">
                <a16:creationId xmlns:a16="http://schemas.microsoft.com/office/drawing/2014/main" id="{142B7EA4-1506-6B46-88A0-D7E130CF34E6}"/>
              </a:ext>
            </a:extLst>
          </p:cNvPr>
          <p:cNvSpPr txBox="1"/>
          <p:nvPr/>
        </p:nvSpPr>
        <p:spPr>
          <a:xfrm>
            <a:off x="7429780" y="2978705"/>
            <a:ext cx="4454746" cy="369332"/>
          </a:xfrm>
          <a:prstGeom prst="rect">
            <a:avLst/>
          </a:prstGeom>
          <a:solidFill>
            <a:schemeClr val="bg1">
              <a:alpha val="77000"/>
            </a:schemeClr>
          </a:solidFill>
        </p:spPr>
        <p:txBody>
          <a:bodyPr wrap="none" rtlCol="0">
            <a:spAutoFit/>
          </a:bodyPr>
          <a:lstStyle/>
          <a:p>
            <a:r>
              <a:rPr lang="en-US" dirty="0"/>
              <a:t>-Nashville Banner, Sunday, Apr. 21, 1929, p.87</a:t>
            </a:r>
          </a:p>
        </p:txBody>
      </p:sp>
    </p:spTree>
    <p:extLst>
      <p:ext uri="{BB962C8B-B14F-4D97-AF65-F5344CB8AC3E}">
        <p14:creationId xmlns:p14="http://schemas.microsoft.com/office/powerpoint/2010/main" val="271996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person, clothing, trouser, feet&#10;&#10;Description automatically generated">
            <a:extLst>
              <a:ext uri="{FF2B5EF4-FFF2-40B4-BE49-F238E27FC236}">
                <a16:creationId xmlns:a16="http://schemas.microsoft.com/office/drawing/2014/main" id="{6BF7F4AC-7BD4-2F4D-8C38-6906C5C950BC}"/>
              </a:ext>
            </a:extLst>
          </p:cNvPr>
          <p:cNvPicPr>
            <a:picLocks noChangeAspect="1"/>
          </p:cNvPicPr>
          <p:nvPr/>
        </p:nvPicPr>
        <p:blipFill>
          <a:blip r:embed="rId2"/>
          <a:stretch>
            <a:fillRect/>
          </a:stretch>
        </p:blipFill>
        <p:spPr>
          <a:xfrm>
            <a:off x="5194300" y="469900"/>
            <a:ext cx="2347913" cy="29400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9647F92-4D32-F94A-AECA-CC595C598161}"/>
              </a:ext>
            </a:extLst>
          </p:cNvPr>
          <p:cNvPicPr>
            <a:picLocks noChangeAspect="1"/>
          </p:cNvPicPr>
          <p:nvPr/>
        </p:nvPicPr>
        <p:blipFill>
          <a:blip r:embed="rId3"/>
          <a:stretch>
            <a:fillRect/>
          </a:stretch>
        </p:blipFill>
        <p:spPr>
          <a:xfrm>
            <a:off x="5194300" y="3481388"/>
            <a:ext cx="2347913" cy="2873375"/>
          </a:xfrm>
          <a:prstGeom prst="rect">
            <a:avLst/>
          </a:prstGeom>
        </p:spPr>
      </p:pic>
      <p:pic>
        <p:nvPicPr>
          <p:cNvPr id="6" name="Content Placeholder 5" descr="A picture containing text, book&#10;&#10;Description automatically generated">
            <a:extLst>
              <a:ext uri="{FF2B5EF4-FFF2-40B4-BE49-F238E27FC236}">
                <a16:creationId xmlns:a16="http://schemas.microsoft.com/office/drawing/2014/main" id="{A3EF1E4F-F478-1249-BA48-383CB9C9F4EA}"/>
              </a:ext>
            </a:extLst>
          </p:cNvPr>
          <p:cNvPicPr>
            <a:picLocks noGrp="1" noChangeAspect="1"/>
          </p:cNvPicPr>
          <p:nvPr>
            <p:ph idx="1"/>
          </p:nvPr>
        </p:nvPicPr>
        <p:blipFill>
          <a:blip r:embed="rId4"/>
          <a:stretch>
            <a:fillRect/>
          </a:stretch>
        </p:blipFill>
        <p:spPr>
          <a:xfrm>
            <a:off x="7613650" y="469900"/>
            <a:ext cx="4092575" cy="2427288"/>
          </a:xfrm>
        </p:spPr>
      </p:pic>
      <p:pic>
        <p:nvPicPr>
          <p:cNvPr id="13" name="Picture 12" descr="A picture containing text, clipart, porcelain&#10;&#10;Description automatically generated">
            <a:extLst>
              <a:ext uri="{FF2B5EF4-FFF2-40B4-BE49-F238E27FC236}">
                <a16:creationId xmlns:a16="http://schemas.microsoft.com/office/drawing/2014/main" id="{B2250A41-C595-DD48-B1E2-41DACE6FF52D}"/>
              </a:ext>
            </a:extLst>
          </p:cNvPr>
          <p:cNvPicPr>
            <a:picLocks noChangeAspect="1"/>
          </p:cNvPicPr>
          <p:nvPr/>
        </p:nvPicPr>
        <p:blipFill>
          <a:blip r:embed="rId5"/>
          <a:stretch>
            <a:fillRect/>
          </a:stretch>
        </p:blipFill>
        <p:spPr>
          <a:xfrm>
            <a:off x="7613650" y="2967038"/>
            <a:ext cx="4092575" cy="3386138"/>
          </a:xfrm>
          <a:prstGeom prst="rect">
            <a:avLst/>
          </a:prstGeom>
        </p:spPr>
      </p:pic>
      <p:sp>
        <p:nvSpPr>
          <p:cNvPr id="2" name="Title 1">
            <a:extLst>
              <a:ext uri="{FF2B5EF4-FFF2-40B4-BE49-F238E27FC236}">
                <a16:creationId xmlns:a16="http://schemas.microsoft.com/office/drawing/2014/main" id="{A84193A1-7A09-1F4F-A180-DE1EB2F50928}"/>
              </a:ext>
            </a:extLst>
          </p:cNvPr>
          <p:cNvSpPr>
            <a:spLocks noGrp="1"/>
          </p:cNvSpPr>
          <p:nvPr>
            <p:ph type="title"/>
          </p:nvPr>
        </p:nvSpPr>
        <p:spPr>
          <a:xfrm>
            <a:off x="863029" y="1012004"/>
            <a:ext cx="3416158" cy="4795408"/>
          </a:xfrm>
        </p:spPr>
        <p:txBody>
          <a:bodyPr>
            <a:normAutofit/>
          </a:bodyPr>
          <a:lstStyle/>
          <a:p>
            <a:r>
              <a:rPr lang="en-US" sz="4100">
                <a:solidFill>
                  <a:srgbClr val="FFFFFF"/>
                </a:solidFill>
              </a:rPr>
              <a:t>Washington Manufacturing Company </a:t>
            </a:r>
            <a:br>
              <a:rPr lang="en-US" sz="4100">
                <a:solidFill>
                  <a:srgbClr val="FFFFFF"/>
                </a:solidFill>
              </a:rPr>
            </a:br>
            <a:r>
              <a:rPr lang="en-US" sz="4100">
                <a:solidFill>
                  <a:srgbClr val="FFFFFF"/>
                </a:solidFill>
              </a:rPr>
              <a:t>1914-1991</a:t>
            </a:r>
          </a:p>
        </p:txBody>
      </p:sp>
      <p:sp>
        <p:nvSpPr>
          <p:cNvPr id="14" name="TextBox 13">
            <a:extLst>
              <a:ext uri="{FF2B5EF4-FFF2-40B4-BE49-F238E27FC236}">
                <a16:creationId xmlns:a16="http://schemas.microsoft.com/office/drawing/2014/main" id="{83653568-C2E8-D74F-8F56-E143638745F5}"/>
              </a:ext>
            </a:extLst>
          </p:cNvPr>
          <p:cNvSpPr txBox="1"/>
          <p:nvPr/>
        </p:nvSpPr>
        <p:spPr>
          <a:xfrm>
            <a:off x="8051800" y="2681288"/>
            <a:ext cx="3238644" cy="369332"/>
          </a:xfrm>
          <a:prstGeom prst="rect">
            <a:avLst/>
          </a:prstGeom>
          <a:noFill/>
        </p:spPr>
        <p:txBody>
          <a:bodyPr wrap="none" rtlCol="0">
            <a:spAutoFit/>
          </a:bodyPr>
          <a:lstStyle/>
          <a:p>
            <a:r>
              <a:rPr lang="en-US" dirty="0"/>
              <a:t>Initially, Dodd-Comer Manuf. Co.</a:t>
            </a:r>
          </a:p>
        </p:txBody>
      </p:sp>
    </p:spTree>
    <p:extLst>
      <p:ext uri="{BB962C8B-B14F-4D97-AF65-F5344CB8AC3E}">
        <p14:creationId xmlns:p14="http://schemas.microsoft.com/office/powerpoint/2010/main" val="3249103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BAF25-10FB-A34F-81EB-3C139C9F90F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Jacksonville Hotel, Scottsville, Ky</a:t>
            </a:r>
          </a:p>
        </p:txBody>
      </p:sp>
      <p:cxnSp>
        <p:nvCxnSpPr>
          <p:cNvPr id="4104"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Jacksonian Hotel Scottsville Kentucky vintage postcard">
            <a:extLst>
              <a:ext uri="{FF2B5EF4-FFF2-40B4-BE49-F238E27FC236}">
                <a16:creationId xmlns:a16="http://schemas.microsoft.com/office/drawing/2014/main" id="{F9F440C0-AF4E-3D4A-ACAC-B9F3837C1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5" t="17143" r="1590" b="13651"/>
          <a:stretch/>
        </p:blipFill>
        <p:spPr bwMode="auto">
          <a:xfrm>
            <a:off x="331567" y="2740091"/>
            <a:ext cx="5455917" cy="3371090"/>
          </a:xfrm>
          <a:prstGeom prst="rect">
            <a:avLst/>
          </a:prstGeom>
          <a:noFill/>
          <a:extLst>
            <a:ext uri="{909E8E84-426E-40DD-AFC4-6F175D3DCCD1}">
              <a14:hiddenFill xmlns:a14="http://schemas.microsoft.com/office/drawing/2010/main">
                <a:solidFill>
                  <a:srgbClr val="FFFFFF"/>
                </a:solidFill>
              </a14:hiddenFill>
            </a:ext>
          </a:extLst>
        </p:spPr>
      </p:pic>
      <p:cxnSp>
        <p:nvCxnSpPr>
          <p:cNvPr id="410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 letter&#10;&#10;Description automatically generated">
            <a:extLst>
              <a:ext uri="{FF2B5EF4-FFF2-40B4-BE49-F238E27FC236}">
                <a16:creationId xmlns:a16="http://schemas.microsoft.com/office/drawing/2014/main" id="{550A1C02-B5CE-D149-BFED-97E88EB783F4}"/>
              </a:ext>
            </a:extLst>
          </p:cNvPr>
          <p:cNvPicPr>
            <a:picLocks noGrp="1" noChangeAspect="1"/>
          </p:cNvPicPr>
          <p:nvPr>
            <p:ph idx="1"/>
          </p:nvPr>
        </p:nvPicPr>
        <p:blipFill>
          <a:blip r:embed="rId3"/>
          <a:stretch>
            <a:fillRect/>
          </a:stretch>
        </p:blipFill>
        <p:spPr>
          <a:xfrm>
            <a:off x="6757540" y="2426818"/>
            <a:ext cx="4830982" cy="3997637"/>
          </a:xfrm>
          <a:prstGeom prst="rect">
            <a:avLst/>
          </a:prstGeom>
        </p:spPr>
      </p:pic>
      <p:sp>
        <p:nvSpPr>
          <p:cNvPr id="6" name="TextBox 5">
            <a:extLst>
              <a:ext uri="{FF2B5EF4-FFF2-40B4-BE49-F238E27FC236}">
                <a16:creationId xmlns:a16="http://schemas.microsoft.com/office/drawing/2014/main" id="{C6A6AF9F-60F9-3344-93C4-FEFF727F276C}"/>
              </a:ext>
            </a:extLst>
          </p:cNvPr>
          <p:cNvSpPr txBox="1"/>
          <p:nvPr/>
        </p:nvSpPr>
        <p:spPr>
          <a:xfrm>
            <a:off x="7431314" y="6345451"/>
            <a:ext cx="4606261" cy="369332"/>
          </a:xfrm>
          <a:prstGeom prst="rect">
            <a:avLst/>
          </a:prstGeom>
          <a:noFill/>
        </p:spPr>
        <p:txBody>
          <a:bodyPr wrap="none" rtlCol="0">
            <a:spAutoFit/>
          </a:bodyPr>
          <a:lstStyle/>
          <a:p>
            <a:r>
              <a:rPr lang="en-US" dirty="0"/>
              <a:t>-</a:t>
            </a:r>
            <a:r>
              <a:rPr lang="en-US" i="1" dirty="0"/>
              <a:t>The Franklin Favorite</a:t>
            </a:r>
            <a:r>
              <a:rPr lang="en-US" dirty="0"/>
              <a:t>, 19 September, 1929, p.5</a:t>
            </a:r>
          </a:p>
        </p:txBody>
      </p:sp>
      <p:sp>
        <p:nvSpPr>
          <p:cNvPr id="7" name="TextBox 6">
            <a:extLst>
              <a:ext uri="{FF2B5EF4-FFF2-40B4-BE49-F238E27FC236}">
                <a16:creationId xmlns:a16="http://schemas.microsoft.com/office/drawing/2014/main" id="{5CFEA7AF-2F0E-2A46-854E-35D31EE3175A}"/>
              </a:ext>
            </a:extLst>
          </p:cNvPr>
          <p:cNvSpPr txBox="1"/>
          <p:nvPr/>
        </p:nvSpPr>
        <p:spPr>
          <a:xfrm>
            <a:off x="3871769" y="1548358"/>
            <a:ext cx="4448462" cy="461665"/>
          </a:xfrm>
          <a:prstGeom prst="rect">
            <a:avLst/>
          </a:prstGeom>
          <a:noFill/>
        </p:spPr>
        <p:txBody>
          <a:bodyPr wrap="none" rtlCol="0">
            <a:spAutoFit/>
          </a:bodyPr>
          <a:lstStyle/>
          <a:p>
            <a:r>
              <a:rPr lang="en-US" sz="2400" dirty="0">
                <a:solidFill>
                  <a:schemeClr val="bg1"/>
                </a:solidFill>
              </a:rPr>
              <a:t>Purchased by R. W. Comer in 1929</a:t>
            </a:r>
          </a:p>
        </p:txBody>
      </p:sp>
    </p:spTree>
    <p:extLst>
      <p:ext uri="{BB962C8B-B14F-4D97-AF65-F5344CB8AC3E}">
        <p14:creationId xmlns:p14="http://schemas.microsoft.com/office/powerpoint/2010/main" val="352996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A large building with many windows&#10;&#10;Description automatically generated with low confidence">
            <a:extLst>
              <a:ext uri="{FF2B5EF4-FFF2-40B4-BE49-F238E27FC236}">
                <a16:creationId xmlns:a16="http://schemas.microsoft.com/office/drawing/2014/main" id="{FA5E94D9-154B-7F4E-B2D2-C0B095EC3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6"/>
          <a:stretch/>
        </p:blipFill>
        <p:spPr bwMode="auto">
          <a:xfrm>
            <a:off x="680483" y="685792"/>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434F28-E58D-7544-A156-261F77C7BE62}"/>
              </a:ext>
            </a:extLst>
          </p:cNvPr>
          <p:cNvSpPr txBox="1"/>
          <p:nvPr/>
        </p:nvSpPr>
        <p:spPr>
          <a:xfrm>
            <a:off x="3611782" y="629545"/>
            <a:ext cx="4968438" cy="5542647"/>
          </a:xfrm>
          <a:prstGeom prst="rect">
            <a:avLst/>
          </a:prstGeom>
        </p:spPr>
        <p:txBody>
          <a:bodyPr vert="horz" lIns="91440" tIns="45720" rIns="91440" bIns="45720" rtlCol="0" anchor="t">
            <a:normAutofit fontScale="92500"/>
          </a:bodyPr>
          <a:lstStyle/>
          <a:p>
            <a:pPr>
              <a:lnSpc>
                <a:spcPct val="90000"/>
              </a:lnSpc>
              <a:spcAft>
                <a:spcPts val="600"/>
              </a:spcAft>
            </a:pPr>
            <a:r>
              <a:rPr lang="en-US" sz="3200" dirty="0">
                <a:solidFill>
                  <a:srgbClr val="595959"/>
                </a:solidFill>
              </a:rPr>
              <a:t>“He loved the church, and gave much of his time, means, and influence to the building up of that body of Christ bought with his own blood. He often had preachers, at the noon hour, come to his factory and engage in worship and in preaching to the employees. Just how much good came out of this, eternity will reveal.”</a:t>
            </a:r>
          </a:p>
          <a:p>
            <a:pPr algn="r">
              <a:lnSpc>
                <a:spcPct val="90000"/>
              </a:lnSpc>
              <a:spcAft>
                <a:spcPts val="600"/>
              </a:spcAft>
            </a:pPr>
            <a:r>
              <a:rPr lang="en-US" sz="3200" dirty="0">
                <a:solidFill>
                  <a:srgbClr val="595959"/>
                </a:solidFill>
              </a:rPr>
              <a:t>-T. Q. Martin, The Apostolic Times, September, 1944</a:t>
            </a:r>
          </a:p>
        </p:txBody>
      </p:sp>
      <p:pic>
        <p:nvPicPr>
          <p:cNvPr id="2050" name="Picture 2" descr="A person wearing glasses&#10;&#10;Description automatically generated with low confidence">
            <a:extLst>
              <a:ext uri="{FF2B5EF4-FFF2-40B4-BE49-F238E27FC236}">
                <a16:creationId xmlns:a16="http://schemas.microsoft.com/office/drawing/2014/main" id="{337A452D-BB8F-7F4B-BF5C-A287E932A9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1000"/>
                    </a14:imgEffect>
                    <a14:imgEffect>
                      <a14:brightnessContrast bright="30000"/>
                    </a14:imgEffect>
                  </a14:imgLayer>
                </a14:imgProps>
              </a:ext>
              <a:ext uri="{28A0092B-C50C-407E-A947-70E740481C1C}">
                <a14:useLocalDpi xmlns:a14="http://schemas.microsoft.com/office/drawing/2010/main" val="0"/>
              </a:ext>
            </a:extLst>
          </a:blip>
          <a:srcRect l="3204" r="17756"/>
          <a:stretch/>
        </p:blipFill>
        <p:spPr bwMode="auto">
          <a:xfrm>
            <a:off x="8606117" y="3594244"/>
            <a:ext cx="1365197" cy="2577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995504-F3DA-6F4C-BF73-358C94FAC176}"/>
              </a:ext>
            </a:extLst>
          </p:cNvPr>
          <p:cNvSpPr txBox="1"/>
          <p:nvPr/>
        </p:nvSpPr>
        <p:spPr>
          <a:xfrm>
            <a:off x="8648292" y="339366"/>
            <a:ext cx="3445751" cy="3046988"/>
          </a:xfrm>
          <a:prstGeom prst="rect">
            <a:avLst/>
          </a:prstGeom>
          <a:noFill/>
        </p:spPr>
        <p:txBody>
          <a:bodyPr wrap="none" rtlCol="0">
            <a:spAutoFit/>
          </a:bodyPr>
          <a:lstStyle/>
          <a:p>
            <a:r>
              <a:rPr lang="en-US" sz="3200" dirty="0"/>
              <a:t>By 1930 – There </a:t>
            </a:r>
            <a:br>
              <a:rPr lang="en-US" sz="3200" dirty="0"/>
            </a:br>
            <a:r>
              <a:rPr lang="en-US" sz="3200" dirty="0"/>
              <a:t>were five factories. </a:t>
            </a:r>
            <a:br>
              <a:rPr lang="en-US" sz="3200" dirty="0"/>
            </a:br>
            <a:r>
              <a:rPr lang="en-US" sz="3200" dirty="0"/>
              <a:t>Two in Nashville; </a:t>
            </a:r>
            <a:br>
              <a:rPr lang="en-US" sz="3200" dirty="0"/>
            </a:br>
            <a:r>
              <a:rPr lang="en-US" sz="3200" dirty="0"/>
              <a:t>one in Franklin, Ky; </a:t>
            </a:r>
            <a:br>
              <a:rPr lang="en-US" sz="3200" dirty="0"/>
            </a:br>
            <a:r>
              <a:rPr lang="en-US" sz="3200" dirty="0"/>
              <a:t>Scottsville, Ky; &amp; </a:t>
            </a:r>
            <a:br>
              <a:rPr lang="en-US" sz="3200" dirty="0"/>
            </a:br>
            <a:r>
              <a:rPr lang="en-US" sz="3200" dirty="0"/>
              <a:t>Glasgow, Ky</a:t>
            </a:r>
            <a:endParaRPr lang="en-US" sz="2000" dirty="0"/>
          </a:p>
        </p:txBody>
      </p:sp>
    </p:spTree>
    <p:extLst>
      <p:ext uri="{BB962C8B-B14F-4D97-AF65-F5344CB8AC3E}">
        <p14:creationId xmlns:p14="http://schemas.microsoft.com/office/powerpoint/2010/main" val="3763882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1446</Words>
  <Application>Microsoft Macintosh PowerPoint</Application>
  <PresentationFormat>Widescreen</PresentationFormat>
  <Paragraphs>73</Paragraphs>
  <Slides>22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Cochin</vt:lpstr>
      <vt:lpstr>Office Theme</vt:lpstr>
      <vt:lpstr>Robert  Wycliffe  Comer 1860-1944</vt:lpstr>
      <vt:lpstr>Wick Comer’s Gamaliel, Kentucky</vt:lpstr>
      <vt:lpstr>An Entrepreneur</vt:lpstr>
      <vt:lpstr>Based In Gamaliel</vt:lpstr>
      <vt:lpstr>Gamaliel Chamber of Commerce Member</vt:lpstr>
      <vt:lpstr>Washington Manufacturing Company</vt:lpstr>
      <vt:lpstr>Washington Manufacturing Company  1914-1991</vt:lpstr>
      <vt:lpstr>Jacksonville Hotel, Scottsville, Ky</vt:lpstr>
      <vt:lpstr>PowerPoint Presentation</vt:lpstr>
      <vt:lpstr>The Great Depression Took Its Toll</vt:lpstr>
      <vt:lpstr>The Comers Were Founding Members of Chapel Avenue Church Of Christ Nashville, Tennessee 1930s-2001</vt:lpstr>
      <vt:lpstr>R. W. Comer &amp;  Freed-Hardeman College</vt:lpstr>
      <vt:lpstr>1936 R. W. Comer gave 2500 Christmas Presents: A copy of the Bible to every employee of Washington Manufacturing Company </vt:lpstr>
      <vt:lpstr>“The Best Investment”</vt:lpstr>
      <vt:lpstr>“True Happiness”</vt:lpstr>
      <vt:lpstr>“Religion In Life”</vt:lpstr>
      <vt:lpstr>“A Better Understanding”</vt:lpstr>
      <vt:lpstr>“He was prominent in religious activities and an elder…”</vt:lpstr>
      <vt:lpstr>PowerPoint Presentation</vt:lpstr>
      <vt:lpstr>The Comer Trust</vt:lpstr>
      <vt:lpstr>The Comer Trust</vt:lpstr>
      <vt:lpstr>Robert Wycliffe Comer died in his 84th year August 5, 1944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Robert Wycliffe Comer</dc:title>
  <dc:creator>Scott Harp</dc:creator>
  <cp:lastModifiedBy>Scott Harp</cp:lastModifiedBy>
  <cp:revision>34</cp:revision>
  <dcterms:created xsi:type="dcterms:W3CDTF">2021-02-27T19:47:29Z</dcterms:created>
  <dcterms:modified xsi:type="dcterms:W3CDTF">2021-03-15T12:04:06Z</dcterms:modified>
</cp:coreProperties>
</file>