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oleObject"/>
  <Default Extension="vml" ContentType="application/vnd.openxmlformats-officedocument.vmlDrawin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</p:sldMasterIdLst>
  <p:handoutMasterIdLst>
    <p:handoutMasterId r:id="rId9"/>
  </p:handoutMasterIdLst>
  <p:sldIdLst>
    <p:sldId id="256" r:id="rId2"/>
    <p:sldId id="257" r:id="rId3"/>
    <p:sldId id="258" r:id="rId4"/>
    <p:sldId id="269" r:id="rId5"/>
    <p:sldId id="260" r:id="rId6"/>
    <p:sldId id="259" r:id="rId7"/>
    <p:sldId id="261" r:id="rId8"/>
  </p:sldIdLst>
  <p:sldSz cx="9144000" cy="6858000" type="screen4x3"/>
  <p:notesSz cx="7011988" cy="92979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Tahoma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Tahoma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Tahoma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Tahoma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2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2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2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2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3" autoAdjust="0"/>
    <p:restoredTop sz="94304" autoAdjust="0"/>
  </p:normalViewPr>
  <p:slideViewPr>
    <p:cSldViewPr>
      <p:cViewPr>
        <p:scale>
          <a:sx n="66" d="100"/>
          <a:sy n="66" d="100"/>
        </p:scale>
        <p:origin x="1936" y="2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handoutMaster" Target="handoutMasters/handoutMaster1.xml"/><Relationship Id="rId1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96" tIns="46598" rIns="93196" bIns="46598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endParaRPr lang="en-US" altLang="en-US"/>
          </a:p>
        </p:txBody>
      </p:sp>
      <p:sp>
        <p:nvSpPr>
          <p:cNvPr id="1638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3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96" tIns="46598" rIns="93196" bIns="46598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endParaRPr lang="en-US" altLang="en-US"/>
          </a:p>
        </p:txBody>
      </p:sp>
      <p:sp>
        <p:nvSpPr>
          <p:cNvPr id="1638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85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96" tIns="46598" rIns="93196" bIns="46598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endParaRPr lang="en-US" altLang="en-US"/>
          </a:p>
        </p:txBody>
      </p:sp>
      <p:sp>
        <p:nvSpPr>
          <p:cNvPr id="1638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3" y="883285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96" tIns="46598" rIns="93196" bIns="46598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fld id="{53197EB6-17D2-8F45-97BA-57E886F4B84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EA838C-34BE-CB44-B697-4E338B7E47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4932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F547C8-5041-0A41-A72A-DDFDCAB0E1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2887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BF91AC-F982-EE4A-BD63-78EC2A2736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4514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3C5D540-4C1E-534C-9241-E29495CF6C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9805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D932D8-BA69-394A-B671-74B8DA9AEC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1148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0A45D9-8934-1848-933F-6151393B3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549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68AA8-BB4F-B64A-A47A-0044AF5E7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3502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395082-D19E-1047-BF7C-7E74B71F2F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2786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6636E-771B-D142-AB03-F47BF76A3A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2418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76A8E3-2148-2E4C-9E56-DC7F4AAF98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4965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CD102-2689-8640-9F16-BB2DC09998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0795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7ACF94-9CE1-8F47-8669-4AAB0D6D02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659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CCDE8738-4D56-1148-A35C-1F0AC739B7D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.pn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oleObject" Target="../embeddings/oleObject2.bin"/><Relationship Id="rId9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.png"/><Relationship Id="rId5" Type="http://schemas.openxmlformats.org/officeDocument/2006/relationships/image" Target="../media/image4.jpeg"/><Relationship Id="rId6" Type="http://schemas.openxmlformats.org/officeDocument/2006/relationships/oleObject" Target="../embeddings/oleObject4.bin"/><Relationship Id="rId7" Type="http://schemas.openxmlformats.org/officeDocument/2006/relationships/image" Target="../media/image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7.png"/><Relationship Id="rId5" Type="http://schemas.openxmlformats.org/officeDocument/2006/relationships/image" Target="../media/image4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8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9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10.png"/><Relationship Id="rId5" Type="http://schemas.openxmlformats.org/officeDocument/2006/relationships/image" Target="../media/image5.jpe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11.png"/><Relationship Id="rId5" Type="http://schemas.openxmlformats.org/officeDocument/2006/relationships/oleObject" Target="../embeddings/oleObject10.bin"/><Relationship Id="rId6" Type="http://schemas.openxmlformats.org/officeDocument/2006/relationships/image" Target="../media/image12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04800"/>
            <a:ext cx="7924800" cy="1905000"/>
          </a:xfrm>
        </p:spPr>
        <p:txBody>
          <a:bodyPr anchor="ctr"/>
          <a:lstStyle/>
          <a:p>
            <a:r>
              <a:rPr lang="en-US" altLang="en-US" sz="4400">
                <a:latin typeface="Tahoma" charset="0"/>
              </a:rPr>
              <a:t>Movements Independent Of Campbell &amp; Stone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2286000"/>
            <a:ext cx="8458200" cy="4343400"/>
          </a:xfrm>
        </p:spPr>
        <p:txBody>
          <a:bodyPr/>
          <a:lstStyle/>
          <a:p>
            <a:pPr marL="395288" indent="-395288" algn="l">
              <a:buFont typeface="Wingdings" charset="2"/>
              <a:buChar char="Ø"/>
            </a:pPr>
            <a:r>
              <a:rPr lang="en-US" altLang="en-US" sz="3200">
                <a:latin typeface="Tahoma" charset="0"/>
              </a:rPr>
              <a:t>To Some Campbell &amp; Stone Are Credited With Beginning Restoration</a:t>
            </a:r>
          </a:p>
          <a:p>
            <a:pPr marL="395288" indent="-395288" algn="l">
              <a:buFont typeface="Wingdings" charset="2"/>
              <a:buChar char="Ø"/>
            </a:pPr>
            <a:r>
              <a:rPr lang="en-US" altLang="en-US" sz="3200">
                <a:latin typeface="Tahoma" charset="0"/>
              </a:rPr>
              <a:t>Some Predate These Men In Restoring New Testament Christianity</a:t>
            </a:r>
          </a:p>
          <a:p>
            <a:pPr marL="395288" indent="-395288" algn="l">
              <a:buFont typeface="Wingdings" charset="2"/>
              <a:buChar char="Ø"/>
            </a:pPr>
            <a:r>
              <a:rPr lang="en-US" altLang="en-US" sz="3200">
                <a:latin typeface="Tahoma" charset="0"/>
              </a:rPr>
              <a:t>The Religious Freedom That This Country Was Built On Allowed Anyone With A Bible To Search The Scriptures And Obey Them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  <p:bldP spid="2051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13" name="Object 41"/>
          <p:cNvGraphicFramePr>
            <a:graphicFrameLocks noChangeAspect="1"/>
          </p:cNvGraphicFramePr>
          <p:nvPr/>
        </p:nvGraphicFramePr>
        <p:xfrm>
          <a:off x="3124200" y="1066800"/>
          <a:ext cx="3051175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4" name="Photo Editor Photo" r:id="rId3" imgW="7942857" imgH="12495238" progId="MSPhotoEd.3">
                  <p:embed/>
                </p:oleObj>
              </mc:Choice>
              <mc:Fallback>
                <p:oleObj name="Photo Editor Photo" r:id="rId3" imgW="7942857" imgH="12495238" progId="MSPhotoEd.3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066800"/>
                        <a:ext cx="3051175" cy="541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"/>
            <a:ext cx="7772400" cy="9144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Earliest Restorers</a:t>
            </a:r>
          </a:p>
        </p:txBody>
      </p:sp>
      <p:grpSp>
        <p:nvGrpSpPr>
          <p:cNvPr id="3106" name="Group 34"/>
          <p:cNvGrpSpPr>
            <a:grpSpLocks/>
          </p:cNvGrpSpPr>
          <p:nvPr/>
        </p:nvGrpSpPr>
        <p:grpSpPr bwMode="auto">
          <a:xfrm>
            <a:off x="6553200" y="4038600"/>
            <a:ext cx="1981200" cy="2286000"/>
            <a:chOff x="3936" y="2544"/>
            <a:chExt cx="1248" cy="1440"/>
          </a:xfrm>
        </p:grpSpPr>
        <p:grpSp>
          <p:nvGrpSpPr>
            <p:cNvPr id="3089" name="Group 17"/>
            <p:cNvGrpSpPr>
              <a:grpSpLocks/>
            </p:cNvGrpSpPr>
            <p:nvPr/>
          </p:nvGrpSpPr>
          <p:grpSpPr bwMode="auto">
            <a:xfrm>
              <a:off x="3936" y="2544"/>
              <a:ext cx="1248" cy="1239"/>
              <a:chOff x="1728" y="1152"/>
              <a:chExt cx="2304" cy="2611"/>
            </a:xfrm>
          </p:grpSpPr>
          <p:pic>
            <p:nvPicPr>
              <p:cNvPr id="3087" name="Picture 15" descr="Okelleyjames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4" y="1344"/>
                <a:ext cx="1634" cy="24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88" name="WordArt 16"/>
              <p:cNvSpPr>
                <a:spLocks noChangeArrowheads="1" noChangeShapeType="1" noTextEdit="1"/>
              </p:cNvSpPr>
              <p:nvPr/>
            </p:nvSpPr>
            <p:spPr bwMode="auto">
              <a:xfrm>
                <a:off x="1728" y="1152"/>
                <a:ext cx="2304" cy="86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spcFirstLastPara="1" wrap="none" fromWordArt="1">
                <a:prstTxWarp prst="textArchUp">
                  <a:avLst>
                    <a:gd name="adj" fmla="val 1080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James O'Kelley</a:t>
                </a:r>
              </a:p>
            </p:txBody>
          </p:sp>
        </p:grpSp>
        <p:sp>
          <p:nvSpPr>
            <p:cNvPr id="3090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4240" y="3783"/>
              <a:ext cx="704" cy="201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1738-1826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3093" name="Group 21"/>
          <p:cNvGrpSpPr>
            <a:grpSpLocks/>
          </p:cNvGrpSpPr>
          <p:nvPr/>
        </p:nvGrpSpPr>
        <p:grpSpPr bwMode="auto">
          <a:xfrm>
            <a:off x="838200" y="1143000"/>
            <a:ext cx="1752600" cy="2057400"/>
            <a:chOff x="288" y="2160"/>
            <a:chExt cx="1440" cy="2016"/>
          </a:xfrm>
        </p:grpSpPr>
        <p:grpSp>
          <p:nvGrpSpPr>
            <p:cNvPr id="3079" name="Group 7"/>
            <p:cNvGrpSpPr>
              <a:grpSpLocks/>
            </p:cNvGrpSpPr>
            <p:nvPr/>
          </p:nvGrpSpPr>
          <p:grpSpPr bwMode="auto">
            <a:xfrm>
              <a:off x="288" y="2160"/>
              <a:ext cx="1440" cy="1776"/>
              <a:chOff x="288" y="1920"/>
              <a:chExt cx="1776" cy="2076"/>
            </a:xfrm>
          </p:grpSpPr>
          <p:pic>
            <p:nvPicPr>
              <p:cNvPr id="3077" name="Picture 5" descr="MVC-218S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2160"/>
                <a:ext cx="1469" cy="18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78" name="WordArt 6"/>
              <p:cNvSpPr>
                <a:spLocks noChangeArrowheads="1" noChangeShapeType="1" noTextEdit="1"/>
              </p:cNvSpPr>
              <p:nvPr/>
            </p:nvSpPr>
            <p:spPr bwMode="auto">
              <a:xfrm>
                <a:off x="288" y="1920"/>
                <a:ext cx="1776" cy="528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spcFirstLastPara="1" wrap="none" fromWordArt="1">
                <a:prstTxWarp prst="textArchUp">
                  <a:avLst>
                    <a:gd name="adj" fmla="val 10871979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Elias Smith</a:t>
                </a:r>
              </a:p>
            </p:txBody>
          </p:sp>
        </p:grpSp>
        <p:sp>
          <p:nvSpPr>
            <p:cNvPr id="30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480" y="3935"/>
              <a:ext cx="1008" cy="241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1769-1846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3095" name="Group 23"/>
          <p:cNvGrpSpPr>
            <a:grpSpLocks/>
          </p:cNvGrpSpPr>
          <p:nvPr/>
        </p:nvGrpSpPr>
        <p:grpSpPr bwMode="auto">
          <a:xfrm>
            <a:off x="6781800" y="990600"/>
            <a:ext cx="1524000" cy="1981200"/>
            <a:chOff x="4080" y="2064"/>
            <a:chExt cx="1392" cy="2064"/>
          </a:xfrm>
        </p:grpSpPr>
        <p:grpSp>
          <p:nvGrpSpPr>
            <p:cNvPr id="3084" name="Group 12"/>
            <p:cNvGrpSpPr>
              <a:grpSpLocks/>
            </p:cNvGrpSpPr>
            <p:nvPr/>
          </p:nvGrpSpPr>
          <p:grpSpPr bwMode="auto">
            <a:xfrm>
              <a:off x="4080" y="2064"/>
              <a:ext cx="1392" cy="1824"/>
              <a:chOff x="3606" y="2064"/>
              <a:chExt cx="1866" cy="2076"/>
            </a:xfrm>
          </p:grpSpPr>
          <p:pic>
            <p:nvPicPr>
              <p:cNvPr id="3082" name="Picture 10" descr="MVC-219S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2304"/>
                <a:ext cx="1469" cy="18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83" name="WordArt 11"/>
              <p:cNvSpPr>
                <a:spLocks noChangeArrowheads="1" noChangeShapeType="1" noTextEdit="1"/>
              </p:cNvSpPr>
              <p:nvPr/>
            </p:nvSpPr>
            <p:spPr bwMode="auto">
              <a:xfrm>
                <a:off x="3606" y="2064"/>
                <a:ext cx="1866" cy="768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spcFirstLastPara="1" wrap="none" fromWordArt="1">
                <a:prstTxWarp prst="textArchUp">
                  <a:avLst>
                    <a:gd name="adj" fmla="val 1080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Abner Jones</a:t>
                </a:r>
              </a:p>
            </p:txBody>
          </p:sp>
        </p:grpSp>
        <p:sp>
          <p:nvSpPr>
            <p:cNvPr id="3094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4272" y="3888"/>
              <a:ext cx="1056" cy="24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1772-1841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3099" name="AutoShape 27"/>
          <p:cNvSpPr>
            <a:spLocks noChangeArrowheads="1"/>
          </p:cNvSpPr>
          <p:nvPr/>
        </p:nvSpPr>
        <p:spPr bwMode="auto">
          <a:xfrm rot="1603125">
            <a:off x="5056188" y="3613150"/>
            <a:ext cx="1447800" cy="990600"/>
          </a:xfrm>
          <a:prstGeom prst="leftArrow">
            <a:avLst>
              <a:gd name="adj1" fmla="val 23611"/>
              <a:gd name="adj2" fmla="val 4520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0" name="AutoShape 28"/>
          <p:cNvSpPr>
            <a:spLocks noChangeArrowheads="1"/>
          </p:cNvSpPr>
          <p:nvPr/>
        </p:nvSpPr>
        <p:spPr bwMode="auto">
          <a:xfrm rot="1603125">
            <a:off x="5867400" y="1828800"/>
            <a:ext cx="914400" cy="990600"/>
          </a:xfrm>
          <a:prstGeom prst="leftArrow">
            <a:avLst>
              <a:gd name="adj1" fmla="val 23611"/>
              <a:gd name="adj2" fmla="val 30931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1" name="AutoShape 29"/>
          <p:cNvSpPr>
            <a:spLocks noChangeArrowheads="1"/>
          </p:cNvSpPr>
          <p:nvPr/>
        </p:nvSpPr>
        <p:spPr bwMode="auto">
          <a:xfrm rot="-10616040">
            <a:off x="2441575" y="1485900"/>
            <a:ext cx="2895600" cy="788988"/>
          </a:xfrm>
          <a:prstGeom prst="leftArrow">
            <a:avLst>
              <a:gd name="adj1" fmla="val 23611"/>
              <a:gd name="adj2" fmla="val 11351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8" name="AutoShape 36"/>
          <p:cNvSpPr>
            <a:spLocks noChangeArrowheads="1"/>
          </p:cNvSpPr>
          <p:nvPr/>
        </p:nvSpPr>
        <p:spPr bwMode="auto">
          <a:xfrm rot="-14486855">
            <a:off x="1986756" y="3575844"/>
            <a:ext cx="1893888" cy="838200"/>
          </a:xfrm>
          <a:prstGeom prst="leftArrow">
            <a:avLst>
              <a:gd name="adj1" fmla="val 23611"/>
              <a:gd name="adj2" fmla="val 69887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109" name="Group 37"/>
          <p:cNvGrpSpPr>
            <a:grpSpLocks/>
          </p:cNvGrpSpPr>
          <p:nvPr/>
        </p:nvGrpSpPr>
        <p:grpSpPr bwMode="auto">
          <a:xfrm>
            <a:off x="685800" y="3581400"/>
            <a:ext cx="1600200" cy="2971800"/>
            <a:chOff x="384" y="1680"/>
            <a:chExt cx="1109" cy="2112"/>
          </a:xfrm>
        </p:grpSpPr>
        <p:graphicFrame>
          <p:nvGraphicFramePr>
            <p:cNvPr id="3110" name="Object 38"/>
            <p:cNvGraphicFramePr>
              <a:graphicFrameLocks noChangeAspect="1"/>
            </p:cNvGraphicFramePr>
            <p:nvPr/>
          </p:nvGraphicFramePr>
          <p:xfrm>
            <a:off x="384" y="1968"/>
            <a:ext cx="1109" cy="1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5" name="Photo Editor Photo" r:id="rId8" imgW="3238952" imgH="5009524" progId="MSPhotoEd.3">
                    <p:embed/>
                  </p:oleObj>
                </mc:Choice>
                <mc:Fallback>
                  <p:oleObj name="Photo Editor Photo" r:id="rId8" imgW="3238952" imgH="5009524" progId="MSPhotoEd.3">
                    <p:embed/>
                    <p:pic>
                      <p:nvPicPr>
                        <p:cNvPr id="0" name="Object 3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b="7692"/>
                        <a:stretch>
                          <a:fillRect/>
                        </a:stretch>
                      </p:blipFill>
                      <p:spPr bwMode="auto">
                        <a:xfrm>
                          <a:off x="384" y="1968"/>
                          <a:ext cx="1109" cy="15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11" name="WordArt 39"/>
            <p:cNvSpPr>
              <a:spLocks noChangeArrowheads="1" noChangeShapeType="1" noTextEdit="1"/>
            </p:cNvSpPr>
            <p:nvPr/>
          </p:nvSpPr>
          <p:spPr bwMode="auto">
            <a:xfrm>
              <a:off x="432" y="1680"/>
              <a:ext cx="1035" cy="43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John Wright</a:t>
              </a:r>
            </a:p>
          </p:txBody>
        </p:sp>
        <p:sp>
          <p:nvSpPr>
            <p:cNvPr id="3112" name="WordArt 40"/>
            <p:cNvSpPr>
              <a:spLocks noChangeArrowheads="1" noChangeShapeType="1" noTextEdit="1"/>
            </p:cNvSpPr>
            <p:nvPr/>
          </p:nvSpPr>
          <p:spPr bwMode="auto">
            <a:xfrm>
              <a:off x="480" y="3552"/>
              <a:ext cx="912" cy="24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1785-1851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5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3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2" dur="5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3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3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utoUpdateAnimBg="0"/>
      <p:bldP spid="3099" grpId="0" animBg="1"/>
      <p:bldP spid="3100" grpId="0" animBg="1"/>
      <p:bldP spid="3101" grpId="0" animBg="1"/>
      <p:bldP spid="310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11" name="Object 15"/>
          <p:cNvGraphicFramePr>
            <a:graphicFrameLocks noChangeAspect="1"/>
          </p:cNvGraphicFramePr>
          <p:nvPr/>
        </p:nvGraphicFramePr>
        <p:xfrm>
          <a:off x="2968625" y="1066800"/>
          <a:ext cx="3051175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Photo Editor Photo" r:id="rId3" imgW="7942857" imgH="12495238" progId="MSPhotoEd.3">
                  <p:embed/>
                </p:oleObj>
              </mc:Choice>
              <mc:Fallback>
                <p:oleObj name="Photo Editor Photo" r:id="rId3" imgW="7942857" imgH="12495238" progId="MSPhotoEd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8625" y="1066800"/>
                        <a:ext cx="3051175" cy="541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248400" y="1676400"/>
            <a:ext cx="2895600" cy="4953000"/>
          </a:xfrm>
        </p:spPr>
        <p:txBody>
          <a:bodyPr/>
          <a:lstStyle/>
          <a:p>
            <a:r>
              <a:rPr lang="en-US" altLang="en-US" sz="2000">
                <a:latin typeface="Tahoma" charset="0"/>
              </a:rPr>
              <a:t>Broke With Sandamanian Congregationalists In New England</a:t>
            </a:r>
          </a:p>
          <a:p>
            <a:r>
              <a:rPr lang="en-US" altLang="en-US" sz="2000">
                <a:latin typeface="Tahoma" charset="0"/>
              </a:rPr>
              <a:t>1789 Immersed A Baptist</a:t>
            </a:r>
          </a:p>
          <a:p>
            <a:r>
              <a:rPr lang="en-US" altLang="en-US" sz="2000">
                <a:latin typeface="Tahoma" charset="0"/>
              </a:rPr>
              <a:t>Early Leanings Toward Universalism</a:t>
            </a:r>
          </a:p>
          <a:p>
            <a:r>
              <a:rPr lang="en-US" altLang="en-US" sz="2000">
                <a:latin typeface="Tahoma" charset="0"/>
              </a:rPr>
              <a:t>Gave It Up By 1826</a:t>
            </a:r>
          </a:p>
          <a:p>
            <a:r>
              <a:rPr lang="en-US" altLang="en-US" sz="2000">
                <a:latin typeface="Tahoma" charset="0"/>
              </a:rPr>
              <a:t>1802 – Taught That We Should Be Only Christians</a:t>
            </a:r>
          </a:p>
        </p:txBody>
      </p:sp>
      <p:grpSp>
        <p:nvGrpSpPr>
          <p:cNvPr id="4101" name="Group 5"/>
          <p:cNvGrpSpPr>
            <a:grpSpLocks/>
          </p:cNvGrpSpPr>
          <p:nvPr/>
        </p:nvGrpSpPr>
        <p:grpSpPr bwMode="auto">
          <a:xfrm>
            <a:off x="304800" y="304800"/>
            <a:ext cx="2590800" cy="3581400"/>
            <a:chOff x="288" y="2160"/>
            <a:chExt cx="1440" cy="2016"/>
          </a:xfrm>
        </p:grpSpPr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288" y="2160"/>
              <a:ext cx="1440" cy="1776"/>
              <a:chOff x="288" y="1920"/>
              <a:chExt cx="1776" cy="2076"/>
            </a:xfrm>
          </p:grpSpPr>
          <p:pic>
            <p:nvPicPr>
              <p:cNvPr id="4103" name="Picture 7" descr="MVC-218S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2160"/>
                <a:ext cx="1469" cy="18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04" name="WordArt 8"/>
              <p:cNvSpPr>
                <a:spLocks noChangeArrowheads="1" noChangeShapeType="1" noTextEdit="1"/>
              </p:cNvSpPr>
              <p:nvPr/>
            </p:nvSpPr>
            <p:spPr bwMode="auto">
              <a:xfrm>
                <a:off x="288" y="1920"/>
                <a:ext cx="1776" cy="528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spcFirstLastPara="1" wrap="none" fromWordArt="1">
                <a:prstTxWarp prst="textArchUp">
                  <a:avLst>
                    <a:gd name="adj" fmla="val 10871979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Elias Smith</a:t>
                </a:r>
              </a:p>
            </p:txBody>
          </p:sp>
        </p:grpSp>
        <p:sp>
          <p:nvSpPr>
            <p:cNvPr id="4105" name="WordArt 9"/>
            <p:cNvSpPr>
              <a:spLocks noChangeArrowheads="1" noChangeShapeType="1" noTextEdit="1"/>
            </p:cNvSpPr>
            <p:nvPr/>
          </p:nvSpPr>
          <p:spPr bwMode="auto">
            <a:xfrm>
              <a:off x="480" y="3935"/>
              <a:ext cx="1008" cy="241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1769-1846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4107" name="AutoShape 11"/>
          <p:cNvSpPr>
            <a:spLocks noChangeArrowheads="1"/>
          </p:cNvSpPr>
          <p:nvPr/>
        </p:nvSpPr>
        <p:spPr bwMode="auto">
          <a:xfrm rot="-9954646">
            <a:off x="2587625" y="1143000"/>
            <a:ext cx="2662238" cy="788988"/>
          </a:xfrm>
          <a:prstGeom prst="leftArrow">
            <a:avLst>
              <a:gd name="adj1" fmla="val 23611"/>
              <a:gd name="adj2" fmla="val 104367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7772400" cy="6096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New England</a:t>
            </a:r>
          </a:p>
        </p:txBody>
      </p:sp>
      <p:graphicFrame>
        <p:nvGraphicFramePr>
          <p:cNvPr id="4110" name="Object 14"/>
          <p:cNvGraphicFramePr>
            <a:graphicFrameLocks noChangeAspect="1"/>
          </p:cNvGraphicFramePr>
          <p:nvPr/>
        </p:nvGraphicFramePr>
        <p:xfrm>
          <a:off x="685800" y="4038600"/>
          <a:ext cx="1714500" cy="257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Photo Editor Photo" r:id="rId6" imgW="2324424" imgH="3486637" progId="MSPhotoEd.3">
                  <p:embed/>
                </p:oleObj>
              </mc:Choice>
              <mc:Fallback>
                <p:oleObj name="Photo Editor Photo" r:id="rId6" imgW="2324424" imgH="3486637" progId="MSPhotoEd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038600"/>
                        <a:ext cx="1714500" cy="257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p" autoUpdateAnimBg="0"/>
      <p:bldP spid="4107" grpId="0" animBg="1"/>
      <p:bldP spid="4108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28588"/>
            <a:ext cx="7772400" cy="5334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Elias Smith</a:t>
            </a:r>
          </a:p>
        </p:txBody>
      </p:sp>
      <p:graphicFrame>
        <p:nvGraphicFramePr>
          <p:cNvPr id="18439" name="Object 7"/>
          <p:cNvGraphicFramePr>
            <a:graphicFrameLocks noChangeAspect="1"/>
          </p:cNvGraphicFramePr>
          <p:nvPr/>
        </p:nvGraphicFramePr>
        <p:xfrm>
          <a:off x="4114800" y="762000"/>
          <a:ext cx="4489450" cy="594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6" name="Photo Editor Photo" r:id="rId3" imgW="5772956" imgH="7640116" progId="MSPhotoEd.3">
                  <p:embed/>
                </p:oleObj>
              </mc:Choice>
              <mc:Fallback>
                <p:oleObj name="Photo Editor Photo" r:id="rId3" imgW="5772956" imgH="7640116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762000"/>
                        <a:ext cx="4489450" cy="594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42" name="Picture 10" descr="MVC-218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2143125" cy="278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304800" y="3352800"/>
            <a:ext cx="3733800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</a:rPr>
              <a:t>Began Journal In 1808 –</a:t>
            </a:r>
            <a:r>
              <a:rPr lang="en-US" altLang="en-US" sz="2000" i="1">
                <a:solidFill>
                  <a:schemeClr val="tx1"/>
                </a:solidFill>
              </a:rPr>
              <a:t>Herald Of Gospel Liberty, </a:t>
            </a:r>
            <a:r>
              <a:rPr lang="en-US" altLang="en-US" sz="2000">
                <a:solidFill>
                  <a:schemeClr val="tx1"/>
                </a:solidFill>
              </a:rPr>
              <a:t>Later Called </a:t>
            </a:r>
            <a:r>
              <a:rPr lang="en-US" altLang="en-US" sz="2000" i="1">
                <a:solidFill>
                  <a:schemeClr val="tx1"/>
                </a:solidFill>
              </a:rPr>
              <a:t>The Gospel Proclaimer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</a:rPr>
              <a:t>1810 – Started Christian Church Woodstock, VT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</a:rPr>
              <a:t>360 Baptisms Within A Short Time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</a:rPr>
              <a:t>Met In Woodstock Courthouse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</a:rPr>
              <a:t>Never Heard Of Campbell Or Stone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Elias Smith</a:t>
            </a: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177800" y="990600"/>
          <a:ext cx="4394200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Photo Editor Photo" r:id="rId3" imgW="6076190" imgH="7695238" progId="MSPhotoEd.3">
                  <p:embed/>
                </p:oleObj>
              </mc:Choice>
              <mc:Fallback>
                <p:oleObj name="Photo Editor Photo" r:id="rId3" imgW="6076190" imgH="7695238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990600"/>
                        <a:ext cx="4394200" cy="556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4"/>
          <p:cNvGraphicFramePr>
            <a:graphicFrameLocks noChangeAspect="1"/>
          </p:cNvGraphicFramePr>
          <p:nvPr/>
        </p:nvGraphicFramePr>
        <p:xfrm>
          <a:off x="4724400" y="990600"/>
          <a:ext cx="4160838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Photo Editor Photo" r:id="rId5" imgW="5934903" imgH="7935433" progId="MSPhotoEd.3">
                  <p:embed/>
                </p:oleObj>
              </mc:Choice>
              <mc:Fallback>
                <p:oleObj name="Photo Editor Photo" r:id="rId5" imgW="5934903" imgH="7935433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990600"/>
                        <a:ext cx="4160838" cy="556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-76200" y="476250"/>
            <a:ext cx="3124200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Moved From Mass. When He Was 8 Yrs. Old To Vermont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1793 Baptized Into Baptist Church, Woodstock, VT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Began To Preach 1801, Age 29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Began Planning At 21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Studied His Bible On His Own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Found Baptist To Be Unauthorized Name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Should Be A Christian Only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Organized 1</a:t>
            </a:r>
            <a:r>
              <a:rPr lang="en-US" altLang="en-US" sz="1800" baseline="30000">
                <a:latin typeface="Tahoma" charset="0"/>
              </a:rPr>
              <a:t>st</a:t>
            </a:r>
            <a:r>
              <a:rPr lang="en-US" altLang="en-US" sz="1800">
                <a:latin typeface="Tahoma" charset="0"/>
              </a:rPr>
              <a:t> Free Christian Church In New England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Denied Calvinism And Branded As Heretic By Free-Will Baptists</a:t>
            </a:r>
          </a:p>
        </p:txBody>
      </p:sp>
      <p:graphicFrame>
        <p:nvGraphicFramePr>
          <p:cNvPr id="5128" name="Object 8"/>
          <p:cNvGraphicFramePr>
            <a:graphicFrameLocks noChangeAspect="1"/>
          </p:cNvGraphicFramePr>
          <p:nvPr/>
        </p:nvGraphicFramePr>
        <p:xfrm>
          <a:off x="3048000" y="1066800"/>
          <a:ext cx="2921000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Photo Editor Photo" r:id="rId3" imgW="6714286" imgH="12609524" progId="MSPhotoEd.3">
                  <p:embed/>
                </p:oleObj>
              </mc:Choice>
              <mc:Fallback>
                <p:oleObj name="Photo Editor Photo" r:id="rId3" imgW="6714286" imgH="12609524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066800"/>
                        <a:ext cx="2921000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132" name="Group 12"/>
          <p:cNvGrpSpPr>
            <a:grpSpLocks/>
          </p:cNvGrpSpPr>
          <p:nvPr/>
        </p:nvGrpSpPr>
        <p:grpSpPr bwMode="auto">
          <a:xfrm>
            <a:off x="6553200" y="457200"/>
            <a:ext cx="2362200" cy="3124200"/>
            <a:chOff x="4080" y="2064"/>
            <a:chExt cx="1392" cy="2064"/>
          </a:xfrm>
        </p:grpSpPr>
        <p:grpSp>
          <p:nvGrpSpPr>
            <p:cNvPr id="5133" name="Group 13"/>
            <p:cNvGrpSpPr>
              <a:grpSpLocks/>
            </p:cNvGrpSpPr>
            <p:nvPr/>
          </p:nvGrpSpPr>
          <p:grpSpPr bwMode="auto">
            <a:xfrm>
              <a:off x="4080" y="2064"/>
              <a:ext cx="1392" cy="1824"/>
              <a:chOff x="3606" y="2064"/>
              <a:chExt cx="1866" cy="2076"/>
            </a:xfrm>
          </p:grpSpPr>
          <p:pic>
            <p:nvPicPr>
              <p:cNvPr id="5134" name="Picture 14" descr="MVC-219S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2304"/>
                <a:ext cx="1469" cy="18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135" name="WordArt 15"/>
              <p:cNvSpPr>
                <a:spLocks noChangeArrowheads="1" noChangeShapeType="1" noTextEdit="1"/>
              </p:cNvSpPr>
              <p:nvPr/>
            </p:nvSpPr>
            <p:spPr bwMode="auto">
              <a:xfrm>
                <a:off x="3606" y="2064"/>
                <a:ext cx="1866" cy="768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spcFirstLastPara="1" wrap="none" fromWordArt="1">
                <a:prstTxWarp prst="textArchUp">
                  <a:avLst>
                    <a:gd name="adj" fmla="val 1080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Abner Jones</a:t>
                </a:r>
              </a:p>
            </p:txBody>
          </p:sp>
        </p:grpSp>
        <p:sp>
          <p:nvSpPr>
            <p:cNvPr id="5136" name="WordArt 16"/>
            <p:cNvSpPr>
              <a:spLocks noChangeArrowheads="1" noChangeShapeType="1" noTextEdit="1"/>
            </p:cNvSpPr>
            <p:nvPr/>
          </p:nvSpPr>
          <p:spPr bwMode="auto">
            <a:xfrm>
              <a:off x="4272" y="3888"/>
              <a:ext cx="1056" cy="24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pPr algn="ctr"/>
              <a:r>
                <a:rPr lang="mr-I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1772-1841</a:t>
              </a:r>
              <a:endPara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5137" name="AutoShape 17"/>
          <p:cNvSpPr>
            <a:spLocks noChangeArrowheads="1"/>
          </p:cNvSpPr>
          <p:nvPr/>
        </p:nvSpPr>
        <p:spPr bwMode="auto">
          <a:xfrm rot="1603125">
            <a:off x="5567363" y="2043113"/>
            <a:ext cx="1219200" cy="754062"/>
          </a:xfrm>
          <a:prstGeom prst="leftArrow">
            <a:avLst>
              <a:gd name="adj1" fmla="val 23611"/>
              <a:gd name="adj2" fmla="val 5001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8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New England</a:t>
            </a:r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6096000" y="3657600"/>
            <a:ext cx="28956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Studied And Practiced Medicine For Many Years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Mastered Hebrew, Latin &amp; Greek Grammars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800">
                <a:latin typeface="Tahoma" charset="0"/>
              </a:rPr>
              <a:t>Started Christian Churches In Vermont, New Hampshire &amp; Salem, Massachusetts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5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51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5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5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5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5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build="p" bldLvl="2" autoUpdateAnimBg="0"/>
      <p:bldP spid="5137" grpId="0" animBg="1"/>
      <p:bldP spid="5138" grpId="0" autoUpdateAnimBg="0"/>
      <p:bldP spid="5139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4662488" y="990600"/>
          <a:ext cx="4329112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Photo Editor Photo" r:id="rId3" imgW="5934903" imgH="7838095" progId="MSPhotoEd.3">
                  <p:embed/>
                </p:oleObj>
              </mc:Choice>
              <mc:Fallback>
                <p:oleObj name="Photo Editor Photo" r:id="rId3" imgW="5934903" imgH="7838095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2488" y="990600"/>
                        <a:ext cx="4329112" cy="571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177800" y="990600"/>
          <a:ext cx="4394200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Photo Editor Photo" r:id="rId5" imgW="6076190" imgH="7904762" progId="MSPhotoEd.3">
                  <p:embed/>
                </p:oleObj>
              </mc:Choice>
              <mc:Fallback>
                <p:oleObj name="Photo Editor Photo" r:id="rId5" imgW="6076190" imgH="7904762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990600"/>
                        <a:ext cx="4394200" cy="571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altLang="en-US">
                <a:latin typeface="Tahoma" charset="0"/>
              </a:rPr>
              <a:t>Abner Jones </a:t>
            </a:r>
            <a:r>
              <a:rPr lang="en-US" altLang="en-US" sz="4000">
                <a:latin typeface="Tahoma" charset="0"/>
              </a:rPr>
              <a:t>(1772-1841)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4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4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907</TotalTime>
  <Words>240</Words>
  <Application>Microsoft Macintosh PowerPoint</Application>
  <PresentationFormat>On-screen Show (4:3)</PresentationFormat>
  <Paragraphs>44</Paragraphs>
  <Slides>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Times New Roman</vt:lpstr>
      <vt:lpstr>Tahoma</vt:lpstr>
      <vt:lpstr>Wingdings</vt:lpstr>
      <vt:lpstr>Default Design</vt:lpstr>
      <vt:lpstr>Microsoft Photo Editor 3.0 Photo</vt:lpstr>
      <vt:lpstr>Movements Independent Of Campbell &amp; Stone</vt:lpstr>
      <vt:lpstr>Earliest Restorers</vt:lpstr>
      <vt:lpstr>New England</vt:lpstr>
      <vt:lpstr>Elias Smith</vt:lpstr>
      <vt:lpstr>Elias Smith</vt:lpstr>
      <vt:lpstr>New England</vt:lpstr>
      <vt:lpstr>Abner Jones (1772-1841)</vt:lpstr>
    </vt:vector>
  </TitlesOfParts>
  <Company> </Company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Movements Independent Of Campbell &amp; Stone</dc:title>
  <dc:creator>Scott Harp</dc:creator>
  <cp:lastModifiedBy>Scott Harp</cp:lastModifiedBy>
  <cp:revision>28</cp:revision>
  <dcterms:created xsi:type="dcterms:W3CDTF">2003-07-01T19:40:45Z</dcterms:created>
  <dcterms:modified xsi:type="dcterms:W3CDTF">2018-01-15T14:08:41Z</dcterms:modified>
</cp:coreProperties>
</file>