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0"/>
  </p:notesMasterIdLst>
  <p:sldIdLst>
    <p:sldId id="256" r:id="rId2"/>
    <p:sldId id="258" r:id="rId3"/>
    <p:sldId id="262" r:id="rId4"/>
    <p:sldId id="261" r:id="rId5"/>
    <p:sldId id="305" r:id="rId6"/>
    <p:sldId id="306" r:id="rId7"/>
    <p:sldId id="307" r:id="rId8"/>
    <p:sldId id="308" r:id="rId9"/>
    <p:sldId id="309" r:id="rId10"/>
    <p:sldId id="313" r:id="rId11"/>
    <p:sldId id="314" r:id="rId12"/>
    <p:sldId id="310" r:id="rId13"/>
    <p:sldId id="292" r:id="rId14"/>
    <p:sldId id="297" r:id="rId15"/>
    <p:sldId id="269" r:id="rId16"/>
    <p:sldId id="290" r:id="rId17"/>
    <p:sldId id="259" r:id="rId18"/>
    <p:sldId id="260" r:id="rId19"/>
    <p:sldId id="311" r:id="rId20"/>
    <p:sldId id="312" r:id="rId21"/>
    <p:sldId id="301" r:id="rId22"/>
    <p:sldId id="300" r:id="rId23"/>
    <p:sldId id="295" r:id="rId24"/>
    <p:sldId id="285" r:id="rId25"/>
    <p:sldId id="293" r:id="rId26"/>
    <p:sldId id="298" r:id="rId27"/>
    <p:sldId id="265" r:id="rId28"/>
    <p:sldId id="284" r:id="rId29"/>
    <p:sldId id="279" r:id="rId30"/>
    <p:sldId id="280" r:id="rId31"/>
    <p:sldId id="273" r:id="rId32"/>
    <p:sldId id="275" r:id="rId33"/>
    <p:sldId id="276" r:id="rId34"/>
    <p:sldId id="278" r:id="rId35"/>
    <p:sldId id="286" r:id="rId36"/>
    <p:sldId id="266" r:id="rId37"/>
    <p:sldId id="287" r:id="rId38"/>
    <p:sldId id="289" r:id="rId39"/>
    <p:sldId id="291" r:id="rId40"/>
    <p:sldId id="299" r:id="rId41"/>
    <p:sldId id="281" r:id="rId42"/>
    <p:sldId id="288" r:id="rId43"/>
    <p:sldId id="294" r:id="rId44"/>
    <p:sldId id="282" r:id="rId45"/>
    <p:sldId id="283" r:id="rId46"/>
    <p:sldId id="296" r:id="rId47"/>
    <p:sldId id="303" r:id="rId48"/>
    <p:sldId id="26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9"/>
  </p:normalViewPr>
  <p:slideViewPr>
    <p:cSldViewPr snapToGrid="0" snapToObjects="1">
      <p:cViewPr varScale="1">
        <p:scale>
          <a:sx n="104" d="100"/>
          <a:sy n="104" d="100"/>
        </p:scale>
        <p:origin x="188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54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1D9F0-4EC2-4D44-B1B2-F2B9685EEBB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57494-3E0E-EB4A-B26D-86EE10A7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04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57494-3E0E-EB4A-B26D-86EE10A705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57494-3E0E-EB4A-B26D-86EE10A705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67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3/10/23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3/10/23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3/10/23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3/10/23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3/10/23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3/10/23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3/10/23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3/10/23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Willie Claude Hall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Principal, Teacher,  President, Preacher</a:t>
            </a:r>
          </a:p>
          <a:p>
            <a:r>
              <a:rPr lang="en-US" sz="1600" dirty="0"/>
              <a:t>March 12, 1883 </a:t>
            </a:r>
            <a:r>
              <a:rPr lang="mr-IN" sz="1600" dirty="0"/>
              <a:t>–</a:t>
            </a:r>
            <a:r>
              <a:rPr lang="en-US" sz="1600" dirty="0"/>
              <a:t> August 17, 1967</a:t>
            </a:r>
          </a:p>
          <a:p>
            <a:r>
              <a:rPr lang="en-US" sz="1600" dirty="0"/>
              <a:t>Friends of the Restoration Luncheon</a:t>
            </a:r>
          </a:p>
          <a:p>
            <a:endParaRPr lang="en-US" sz="1600" dirty="0"/>
          </a:p>
          <a:p>
            <a:r>
              <a:rPr lang="en-US" sz="1800" dirty="0"/>
              <a:t>John Robert Hall FHU Lectures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61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1925 </a:t>
            </a:r>
            <a:r>
              <a:rPr lang="mr-IN" dirty="0"/>
              <a:t>–</a:t>
            </a:r>
            <a:r>
              <a:rPr lang="en-US" dirty="0"/>
              <a:t> 1927</a:t>
            </a:r>
          </a:p>
          <a:p>
            <a:r>
              <a:rPr lang="en-US" dirty="0"/>
              <a:t>Oklahoma Christian College invited Hall to become President</a:t>
            </a:r>
          </a:p>
          <a:p>
            <a:r>
              <a:rPr lang="en-US" dirty="0"/>
              <a:t>Hall accepted and arranged for Norman Parks, C. P. Roland, Lester Agee and others to go also. </a:t>
            </a:r>
          </a:p>
          <a:p>
            <a:r>
              <a:rPr lang="en-US" dirty="0"/>
              <a:t>Hardeman wanted all to stay. But since Hall had agreed—and signed—he had no option. Roland remained, others went with Hall</a:t>
            </a:r>
          </a:p>
          <a:p>
            <a:r>
              <a:rPr lang="en-US" dirty="0"/>
              <a:t>Depression especially severe in Oklahoma</a:t>
            </a:r>
          </a:p>
          <a:p>
            <a:r>
              <a:rPr lang="en-US" dirty="0"/>
              <a:t>Funds difficult to raise</a:t>
            </a:r>
          </a:p>
          <a:p>
            <a:r>
              <a:rPr lang="en-US" dirty="0"/>
              <a:t>Board agreed for Hall to leave the presidency IF . . .</a:t>
            </a:r>
          </a:p>
          <a:p>
            <a:r>
              <a:rPr lang="en-US" dirty="0"/>
              <a:t>He would become chief development officer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Oklahoma Years </a:t>
            </a:r>
            <a:r>
              <a:rPr lang="mr-IN" sz="4400" dirty="0"/>
              <a:t>–</a:t>
            </a:r>
            <a:r>
              <a:rPr lang="en-US" sz="4400" dirty="0"/>
              <a:t> 1925-1933</a:t>
            </a:r>
          </a:p>
        </p:txBody>
      </p:sp>
    </p:spTree>
    <p:extLst>
      <p:ext uri="{BB962C8B-B14F-4D97-AF65-F5344CB8AC3E}">
        <p14:creationId xmlns:p14="http://schemas.microsoft.com/office/powerpoint/2010/main" val="298195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1925 </a:t>
            </a:r>
            <a:r>
              <a:rPr lang="mr-IN" dirty="0"/>
              <a:t>–</a:t>
            </a:r>
            <a:r>
              <a:rPr lang="en-US" dirty="0"/>
              <a:t> 1927</a:t>
            </a:r>
          </a:p>
          <a:p>
            <a:r>
              <a:rPr lang="en-US" dirty="0"/>
              <a:t>President of Oklahoma Christian College</a:t>
            </a:r>
          </a:p>
          <a:p>
            <a:r>
              <a:rPr lang="en-US" dirty="0"/>
              <a:t>Arranged for Norman Parks, C. P. Roland, Lester Agee and others to go also. </a:t>
            </a:r>
          </a:p>
          <a:p>
            <a:r>
              <a:rPr lang="en-US" dirty="0"/>
              <a:t>Hardeman wanted all to stay. But since Hall had agreed—and signed—he had no option. Roland remained, others went with Hall</a:t>
            </a:r>
          </a:p>
          <a:p>
            <a:r>
              <a:rPr lang="en-US" dirty="0"/>
              <a:t>Depression especially severe in Oklahoma</a:t>
            </a:r>
          </a:p>
          <a:p>
            <a:r>
              <a:rPr lang="en-US" dirty="0"/>
              <a:t>Funds difficult to raise</a:t>
            </a:r>
          </a:p>
          <a:p>
            <a:r>
              <a:rPr lang="en-US" dirty="0"/>
              <a:t>Board agreed for Hall to leave the presidency IF . . .</a:t>
            </a:r>
          </a:p>
          <a:p>
            <a:r>
              <a:rPr lang="en-US" dirty="0"/>
              <a:t>He would become chief development officer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Oklahoma Years </a:t>
            </a:r>
            <a:r>
              <a:rPr lang="mr-IN" sz="4400" dirty="0"/>
              <a:t>–</a:t>
            </a:r>
            <a:r>
              <a:rPr lang="en-US" sz="4400" dirty="0"/>
              <a:t> 1925-1933</a:t>
            </a:r>
          </a:p>
        </p:txBody>
      </p:sp>
    </p:spTree>
    <p:extLst>
      <p:ext uri="{BB962C8B-B14F-4D97-AF65-F5344CB8AC3E}">
        <p14:creationId xmlns:p14="http://schemas.microsoft.com/office/powerpoint/2010/main" val="769684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1928—1933 </a:t>
            </a:r>
          </a:p>
          <a:p>
            <a:r>
              <a:rPr lang="en-US" dirty="0"/>
              <a:t>Minister at Church of Christ in Altus, OK</a:t>
            </a:r>
          </a:p>
          <a:p>
            <a:r>
              <a:rPr lang="en-US" dirty="0"/>
              <a:t>Wrote for </a:t>
            </a:r>
            <a:r>
              <a:rPr lang="en-US" i="1" dirty="0"/>
              <a:t>Gospel Advocate</a:t>
            </a:r>
          </a:p>
          <a:p>
            <a:r>
              <a:rPr lang="en-US" dirty="0"/>
              <a:t>Summers back in Tennessee --- Meetings</a:t>
            </a:r>
          </a:p>
          <a:p>
            <a:r>
              <a:rPr lang="en-US" dirty="0"/>
              <a:t>Invited by Dr. L. C. Sears to accept a faculty position at Harding College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Oklahoma Years </a:t>
            </a:r>
            <a:r>
              <a:rPr lang="mr-IN" sz="4400" dirty="0"/>
              <a:t>–</a:t>
            </a:r>
            <a:r>
              <a:rPr lang="en-US" sz="4400" dirty="0"/>
              <a:t> 1925-1933</a:t>
            </a:r>
          </a:p>
        </p:txBody>
      </p:sp>
    </p:spTree>
    <p:extLst>
      <p:ext uri="{BB962C8B-B14F-4D97-AF65-F5344CB8AC3E}">
        <p14:creationId xmlns:p14="http://schemas.microsoft.com/office/powerpoint/2010/main" val="1625011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Summer Return to Tennessee. . . . 	</a:t>
            </a:r>
          </a:p>
        </p:txBody>
      </p:sp>
      <p:pic>
        <p:nvPicPr>
          <p:cNvPr id="5" name="Picture Placeholder 4" descr="Travel from OK to TN Grandma and John M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" t="4077" r="1" b="-281"/>
          <a:stretch/>
        </p:blipFill>
        <p:spPr>
          <a:xfrm rot="240000">
            <a:off x="2155648" y="665982"/>
            <a:ext cx="4794374" cy="376870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For Gospel meetings &amp; for grandma to see her family. The trip from Altus took three days. This was their “TOURIST COURT”</a:t>
            </a:r>
          </a:p>
        </p:txBody>
      </p:sp>
    </p:spTree>
    <p:extLst>
      <p:ext uri="{BB962C8B-B14F-4D97-AF65-F5344CB8AC3E}">
        <p14:creationId xmlns:p14="http://schemas.microsoft.com/office/powerpoint/2010/main" val="3488229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Year’s Resolutions 1931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New Year's Rez 1931 -- My Pix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7" t="29547" b="31931"/>
          <a:stretch/>
        </p:blipFill>
        <p:spPr>
          <a:xfrm rot="240000">
            <a:off x="2080543" y="1260132"/>
            <a:ext cx="4856946" cy="2936701"/>
          </a:xfrm>
        </p:spPr>
      </p:pic>
    </p:spTree>
    <p:extLst>
      <p:ext uri="{BB962C8B-B14F-4D97-AF65-F5344CB8AC3E}">
        <p14:creationId xmlns:p14="http://schemas.microsoft.com/office/powerpoint/2010/main" val="1173735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Prolific Writer for Advocate -- Oklahoma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9" b="21719"/>
          <a:stretch>
            <a:fillRect/>
          </a:stretch>
        </p:blipFill>
        <p:spPr>
          <a:xfrm rot="240000">
            <a:off x="2147521" y="665698"/>
            <a:ext cx="4772156" cy="463796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482097"/>
            <a:ext cx="7756264" cy="804862"/>
          </a:xfrm>
        </p:spPr>
        <p:txBody>
          <a:bodyPr/>
          <a:lstStyle/>
          <a:p>
            <a:r>
              <a:rPr lang="en-US" sz="3200" dirty="0"/>
              <a:t>Prolific Writer for Gospel Advocate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51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Expenses Accounting -- every year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5" t="14057" r="1155" b="12391"/>
          <a:stretch/>
        </p:blipFill>
        <p:spPr>
          <a:xfrm rot="240000">
            <a:off x="2157712" y="499548"/>
            <a:ext cx="4772156" cy="467877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/>
              <a:t>Annual Income/Expenses Accounting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43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“. . . I do not know just how to answer Bro. Hardeman’s letter about going to Henderson. I want to go &amp; I want to stay here. . . .”</a:t>
            </a:r>
          </a:p>
          <a:p>
            <a:endParaRPr lang="en-US" sz="3600" dirty="0"/>
          </a:p>
          <a:p>
            <a:r>
              <a:rPr lang="en-US" sz="2000" dirty="0"/>
              <a:t>February 28, 1933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Invitation 1933</a:t>
            </a:r>
          </a:p>
        </p:txBody>
      </p:sp>
    </p:spTree>
    <p:extLst>
      <p:ext uri="{BB962C8B-B14F-4D97-AF65-F5344CB8AC3E}">
        <p14:creationId xmlns:p14="http://schemas.microsoft.com/office/powerpoint/2010/main" val="2787257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“. . . . Haven’t had a letter from Henderson yet &amp; am a little shaky about it. . .”</a:t>
            </a:r>
          </a:p>
          <a:p>
            <a:r>
              <a:rPr lang="en-US" dirty="0"/>
              <a:t>Moved to Henderson July, 1933</a:t>
            </a:r>
          </a:p>
          <a:p>
            <a:r>
              <a:rPr lang="en-US" dirty="0"/>
              <a:t>Bought I. N. Roland House 129 Hill Street</a:t>
            </a:r>
          </a:p>
          <a:p>
            <a:r>
              <a:rPr lang="en-US" dirty="0"/>
              <a:t>Later Acquired 7 acres between White and Hill</a:t>
            </a:r>
          </a:p>
          <a:p>
            <a:r>
              <a:rPr lang="en-US" dirty="0"/>
              <a:t>Remained in that house until death in 1967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April 6, 1933</a:t>
            </a:r>
          </a:p>
        </p:txBody>
      </p:sp>
    </p:spTree>
    <p:extLst>
      <p:ext uri="{BB962C8B-B14F-4D97-AF65-F5344CB8AC3E}">
        <p14:creationId xmlns:p14="http://schemas.microsoft.com/office/powerpoint/2010/main" val="827084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Faculty Member -- English, Bible</a:t>
            </a:r>
          </a:p>
          <a:p>
            <a:r>
              <a:rPr lang="en-US" dirty="0"/>
              <a:t>Held Meetings Throughout the Region</a:t>
            </a:r>
          </a:p>
          <a:p>
            <a:r>
              <a:rPr lang="en-US" dirty="0"/>
              <a:t>Pulpit Minister at Central Church of Christ in Jackson for many years</a:t>
            </a:r>
          </a:p>
          <a:p>
            <a:r>
              <a:rPr lang="en-US" dirty="0"/>
              <a:t>Supply Preaching, </a:t>
            </a:r>
            <a:r>
              <a:rPr lang="en-US" dirty="0" err="1"/>
              <a:t>Wingo</a:t>
            </a:r>
            <a:r>
              <a:rPr lang="en-US" dirty="0"/>
              <a:t>, KY, Pilot Oak, KY, Juno, TN,  </a:t>
            </a:r>
          </a:p>
          <a:p>
            <a:r>
              <a:rPr lang="en-US" dirty="0"/>
              <a:t>Added to President’s Cabinet in 1950</a:t>
            </a:r>
          </a:p>
          <a:p>
            <a:r>
              <a:rPr lang="en-US" dirty="0"/>
              <a:t>Roland, Witt &amp; Hall hired faculty after Hardeman’s Departure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Freed-Hardeman Years </a:t>
            </a:r>
            <a:r>
              <a:rPr lang="mr-IN" sz="3600" dirty="0"/>
              <a:t>–</a:t>
            </a:r>
            <a:r>
              <a:rPr lang="en-US" sz="3600" dirty="0"/>
              <a:t> 1933 -- 1967</a:t>
            </a:r>
          </a:p>
        </p:txBody>
      </p:sp>
    </p:spTree>
    <p:extLst>
      <p:ext uri="{BB962C8B-B14F-4D97-AF65-F5344CB8AC3E}">
        <p14:creationId xmlns:p14="http://schemas.microsoft.com/office/powerpoint/2010/main" val="1836420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ndpa's Family pi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032" r="-17032"/>
          <a:stretch>
            <a:fillRect/>
          </a:stretch>
        </p:blipFill>
        <p:spPr>
          <a:xfrm>
            <a:off x="698500" y="2247900"/>
            <a:ext cx="7747000" cy="38782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Family</a:t>
            </a:r>
          </a:p>
        </p:txBody>
      </p:sp>
    </p:spTree>
    <p:extLst>
      <p:ext uri="{BB962C8B-B14F-4D97-AF65-F5344CB8AC3E}">
        <p14:creationId xmlns:p14="http://schemas.microsoft.com/office/powerpoint/2010/main" val="2514535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Spelling barrier </a:t>
            </a:r>
            <a:r>
              <a:rPr lang="mr-IN" dirty="0"/>
              <a:t>–</a:t>
            </a:r>
            <a:r>
              <a:rPr lang="en-US" dirty="0"/>
              <a:t> All students required to pass spelling</a:t>
            </a:r>
          </a:p>
          <a:p>
            <a:r>
              <a:rPr lang="en-US" dirty="0"/>
              <a:t>Spoken English</a:t>
            </a:r>
          </a:p>
          <a:p>
            <a:r>
              <a:rPr lang="en-US" dirty="0"/>
              <a:t>Colorful Chapel speeches</a:t>
            </a:r>
          </a:p>
          <a:p>
            <a:r>
              <a:rPr lang="en-US" dirty="0"/>
              <a:t>Discipline council</a:t>
            </a:r>
          </a:p>
          <a:p>
            <a:r>
              <a:rPr lang="en-US" dirty="0"/>
              <a:t>Preacher’s Club</a:t>
            </a:r>
          </a:p>
          <a:p>
            <a:r>
              <a:rPr lang="en-US" dirty="0"/>
              <a:t>“Permanent File” for best papers</a:t>
            </a:r>
          </a:p>
          <a:p>
            <a:r>
              <a:rPr lang="en-US" dirty="0" err="1"/>
              <a:t>Rolands</a:t>
            </a:r>
            <a:r>
              <a:rPr lang="en-US" dirty="0"/>
              <a:t> &amp; Halls dearest of friends </a:t>
            </a:r>
            <a:r>
              <a:rPr lang="mr-IN" dirty="0"/>
              <a:t>–</a:t>
            </a:r>
            <a:r>
              <a:rPr lang="en-US" dirty="0"/>
              <a:t> H. C. Roland (Mack)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Freed-Hardeman Years </a:t>
            </a:r>
            <a:r>
              <a:rPr lang="mr-IN" sz="3600" dirty="0"/>
              <a:t>–</a:t>
            </a:r>
            <a:r>
              <a:rPr lang="en-US" sz="3600" dirty="0"/>
              <a:t> 1933 -- 1967</a:t>
            </a:r>
          </a:p>
        </p:txBody>
      </p:sp>
    </p:spTree>
    <p:extLst>
      <p:ext uri="{BB962C8B-B14F-4D97-AF65-F5344CB8AC3E}">
        <p14:creationId xmlns:p14="http://schemas.microsoft.com/office/powerpoint/2010/main" val="3348800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y Rocket 10-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03" y="0"/>
            <a:ext cx="6094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36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ll Skyrocket '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37" y="0"/>
            <a:ext cx="5233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82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Sermon -- Science &amp; Scripture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6600" r="9779" b="4255"/>
          <a:stretch/>
        </p:blipFill>
        <p:spPr>
          <a:xfrm rot="240000">
            <a:off x="2386484" y="466021"/>
            <a:ext cx="4097903" cy="56706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07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5313547"/>
            <a:ext cx="7767021" cy="64472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Sermon Outline Series -- The Lord's Supper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" b="12353"/>
          <a:stretch/>
        </p:blipFill>
        <p:spPr>
          <a:xfrm rot="240000">
            <a:off x="2195789" y="389654"/>
            <a:ext cx="4772156" cy="51335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246" y="5391545"/>
            <a:ext cx="7756264" cy="113346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23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Screen Shot 2019-02-02 at 4.12.50 PM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" r="3294" b="15725"/>
          <a:stretch/>
        </p:blipFill>
        <p:spPr>
          <a:xfrm rot="240000">
            <a:off x="2218102" y="645067"/>
            <a:ext cx="4614849" cy="553689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61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dma and Grandpa 40's in front of Rosebus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18" y="0"/>
            <a:ext cx="5699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64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Coke</a:t>
            </a:r>
          </a:p>
        </p:txBody>
      </p:sp>
      <p:pic>
        <p:nvPicPr>
          <p:cNvPr id="6" name="Picture Placeholder 5" descr="Drink Coca Cola '46.jpg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9992"/>
          <a:stretch/>
        </p:blipFill>
        <p:spPr>
          <a:xfrm rot="240000">
            <a:off x="2181586" y="324872"/>
            <a:ext cx="4772156" cy="434530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Always A Campaign Against Soft Drinks</a:t>
            </a:r>
          </a:p>
          <a:p>
            <a:r>
              <a:rPr lang="en-US" dirty="0"/>
              <a:t>(Jack </a:t>
            </a:r>
            <a:r>
              <a:rPr lang="en-US" dirty="0" err="1"/>
              <a:t>Forbis</a:t>
            </a:r>
            <a:r>
              <a:rPr lang="en-US" dirty="0"/>
              <a:t>—Central Congregation gave him hundreds of Coca Cola Pencils Annually, which he in turn, gave to the students.)</a:t>
            </a:r>
          </a:p>
        </p:txBody>
      </p:sp>
    </p:spTree>
    <p:extLst>
      <p:ext uri="{BB962C8B-B14F-4D97-AF65-F5344CB8AC3E}">
        <p14:creationId xmlns:p14="http://schemas.microsoft.com/office/powerpoint/2010/main" val="959538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Drawn Image	</a:t>
            </a:r>
          </a:p>
        </p:txBody>
      </p:sp>
      <p:pic>
        <p:nvPicPr>
          <p:cNvPr id="5" name="Picture Placeholder 4" descr="Student Drewn Image from Bible Class WCH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3" b="21719"/>
          <a:stretch/>
        </p:blipFill>
        <p:spPr>
          <a:xfrm rot="240000">
            <a:off x="2192835" y="408011"/>
            <a:ext cx="4772156" cy="385728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Late 1940’s</a:t>
            </a:r>
          </a:p>
        </p:txBody>
      </p:sp>
    </p:spTree>
    <p:extLst>
      <p:ext uri="{BB962C8B-B14F-4D97-AF65-F5344CB8AC3E}">
        <p14:creationId xmlns:p14="http://schemas.microsoft.com/office/powerpoint/2010/main" val="363792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Lex 19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9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45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Lelia Conner</a:t>
            </a:r>
          </a:p>
        </p:txBody>
      </p:sp>
      <p:pic>
        <p:nvPicPr>
          <p:cNvPr id="5" name="Picture Placeholder 4" descr="Grandma Hall Maiden Pix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0000">
            <a:off x="2853933" y="677856"/>
            <a:ext cx="3743333" cy="35980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February 4, 1885 </a:t>
            </a:r>
            <a:r>
              <a:rPr lang="mr-IN" dirty="0"/>
              <a:t>–</a:t>
            </a:r>
            <a:r>
              <a:rPr lang="en-US" dirty="0"/>
              <a:t> March 6, 1968</a:t>
            </a:r>
          </a:p>
        </p:txBody>
      </p:sp>
    </p:spTree>
    <p:extLst>
      <p:ext uri="{BB962C8B-B14F-4D97-AF65-F5344CB8AC3E}">
        <p14:creationId xmlns:p14="http://schemas.microsoft.com/office/powerpoint/2010/main" val="2749977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Lex 1950 Diary--Le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539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x 19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09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x 19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53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23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x 1959 Fro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46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53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x 19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83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65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Billy &amp; Jerry Nicks</a:t>
            </a:r>
          </a:p>
        </p:txBody>
      </p:sp>
      <p:pic>
        <p:nvPicPr>
          <p:cNvPr id="5" name="Picture Placeholder 4" descr="Billy Nicks and wife with WCH and wife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r="247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Standard affair at the Hall’s Home that Guests Would Come for Lunch, Dinner, and Stay Overnight </a:t>
            </a:r>
            <a:r>
              <a:rPr lang="mr-IN" dirty="0"/>
              <a:t>–</a:t>
            </a:r>
            <a:r>
              <a:rPr lang="en-US" dirty="0"/>
              <a:t> or </a:t>
            </a:r>
            <a:r>
              <a:rPr lang="mr-IN" dirty="0"/>
              <a:t>–</a:t>
            </a:r>
            <a:r>
              <a:rPr lang="en-US" dirty="0"/>
              <a:t> for the Entire Week of Lectureship</a:t>
            </a:r>
          </a:p>
        </p:txBody>
      </p:sp>
    </p:spTree>
    <p:extLst>
      <p:ext uri="{BB962C8B-B14F-4D97-AF65-F5344CB8AC3E}">
        <p14:creationId xmlns:p14="http://schemas.microsoft.com/office/powerpoint/2010/main" val="2574851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Hall’s Collection Agency	</a:t>
            </a:r>
          </a:p>
        </p:txBody>
      </p:sp>
      <p:pic>
        <p:nvPicPr>
          <p:cNvPr id="6" name="Picture Placeholder 5" descr="Debt Collection 1956 9-17 entry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6" b="47449"/>
          <a:stretch/>
        </p:blipFill>
        <p:spPr>
          <a:xfrm rot="240000">
            <a:off x="2246649" y="1730903"/>
            <a:ext cx="4772156" cy="212690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September 27, 1956</a:t>
            </a:r>
          </a:p>
        </p:txBody>
      </p:sp>
    </p:spTree>
    <p:extLst>
      <p:ext uri="{BB962C8B-B14F-4D97-AF65-F5344CB8AC3E}">
        <p14:creationId xmlns:p14="http://schemas.microsoft.com/office/powerpoint/2010/main" val="2815751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P. Roland Gave Hall $5,000.00 of Debts to Collect</a:t>
            </a:r>
          </a:p>
        </p:txBody>
      </p:sp>
      <p:pic>
        <p:nvPicPr>
          <p:cNvPr id="5" name="Picture Placeholder 4" descr="Collecting Tour July 23, 1956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" t="7918" r="-738" b="53849"/>
          <a:stretch/>
        </p:blipFill>
        <p:spPr>
          <a:xfrm rot="240000">
            <a:off x="1940712" y="1519513"/>
            <a:ext cx="4772156" cy="243209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July 23, 1956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22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955 pay contract $2,8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31227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1955 Salary Agreement</a:t>
            </a:r>
          </a:p>
        </p:txBody>
      </p:sp>
    </p:spTree>
    <p:extLst>
      <p:ext uri="{BB962C8B-B14F-4D97-AF65-F5344CB8AC3E}">
        <p14:creationId xmlns:p14="http://schemas.microsoft.com/office/powerpoint/2010/main" val="1175205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 Take on Change . . . . </a:t>
            </a:r>
          </a:p>
        </p:txBody>
      </p:sp>
      <p:pic>
        <p:nvPicPr>
          <p:cNvPr id="5" name="Picture Placeholder 4" descr="Diary--Change from Saturday to Monday -- 1956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7803" r="113" b="-7803"/>
          <a:stretch/>
        </p:blipFill>
        <p:spPr>
          <a:xfrm rot="240000">
            <a:off x="-28966" y="953425"/>
            <a:ext cx="9341505" cy="35980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From Saturday to Monday Classes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489" y="391789"/>
            <a:ext cx="752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Change From Saturday to Monday Classes -- 1956</a:t>
            </a:r>
          </a:p>
        </p:txBody>
      </p:sp>
    </p:spTree>
    <p:extLst>
      <p:ext uri="{BB962C8B-B14F-4D97-AF65-F5344CB8AC3E}">
        <p14:creationId xmlns:p14="http://schemas.microsoft.com/office/powerpoint/2010/main" val="4172132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Hall—Moody Graduation --1907</a:t>
            </a:r>
          </a:p>
        </p:txBody>
      </p:sp>
      <p:pic>
        <p:nvPicPr>
          <p:cNvPr id="5" name="Picture Placeholder 4" descr="Hall--Moody Graduation 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Martin, Tennessee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49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56 Dinner with Gardners--Dix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36" y="0"/>
            <a:ext cx="5143500" cy="6673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0490" y="860254"/>
            <a:ext cx="395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Dinner with </a:t>
            </a:r>
            <a:r>
              <a:rPr lang="en-US" dirty="0" err="1"/>
              <a:t>Gardners</a:t>
            </a:r>
            <a:r>
              <a:rPr lang="en-US" dirty="0"/>
              <a:t> &amp; Dixons 1956</a:t>
            </a:r>
          </a:p>
        </p:txBody>
      </p:sp>
    </p:spTree>
    <p:extLst>
      <p:ext uri="{BB962C8B-B14F-4D97-AF65-F5344CB8AC3E}">
        <p14:creationId xmlns:p14="http://schemas.microsoft.com/office/powerpoint/2010/main" val="2142969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ndpa and Grandma Hall '58--50th Wedding Aniiv Pix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" b="22809"/>
          <a:stretch/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89" y="772805"/>
            <a:ext cx="7756263" cy="1054250"/>
          </a:xfrm>
        </p:spPr>
        <p:txBody>
          <a:bodyPr/>
          <a:lstStyle/>
          <a:p>
            <a:r>
              <a:rPr lang="en-US" sz="4000" dirty="0"/>
              <a:t>50</a:t>
            </a:r>
            <a:r>
              <a:rPr lang="en-US" sz="4000" baseline="30000" dirty="0"/>
              <a:t>th</a:t>
            </a:r>
            <a:r>
              <a:rPr lang="en-US" sz="4000" dirty="0"/>
              <a:t> Wedding Anniversary Image</a:t>
            </a:r>
          </a:p>
        </p:txBody>
      </p:sp>
    </p:spTree>
    <p:extLst>
      <p:ext uri="{BB962C8B-B14F-4D97-AF65-F5344CB8AC3E}">
        <p14:creationId xmlns:p14="http://schemas.microsoft.com/office/powerpoint/2010/main" val="4163545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58 50th Wedding Grandpa _ Grandma Hall--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58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 Scott, C. P. Roland &amp; W. C. Hall</a:t>
            </a:r>
          </a:p>
        </p:txBody>
      </p:sp>
      <p:pic>
        <p:nvPicPr>
          <p:cNvPr id="5" name="Picture Placeholder 4" descr="TScott--C. P. Roland, WCHall in front of 129 Hill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1" t="6717" r="2571" b="37245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579618"/>
            <a:ext cx="7756264" cy="549549"/>
          </a:xfrm>
        </p:spPr>
        <p:txBody>
          <a:bodyPr>
            <a:noAutofit/>
          </a:bodyPr>
          <a:lstStyle/>
          <a:p>
            <a:r>
              <a:rPr lang="en-US" sz="2400" dirty="0"/>
              <a:t>Front of their 129 Hill Avenue Residence about 1940</a:t>
            </a:r>
          </a:p>
        </p:txBody>
      </p:sp>
    </p:spTree>
    <p:extLst>
      <p:ext uri="{BB962C8B-B14F-4D97-AF65-F5344CB8AC3E}">
        <p14:creationId xmlns:p14="http://schemas.microsoft.com/office/powerpoint/2010/main" val="2647925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all, Dixon, Ha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549" r="-64549"/>
          <a:stretch>
            <a:fillRect/>
          </a:stretch>
        </p:blipFill>
        <p:spPr>
          <a:xfrm>
            <a:off x="699247" y="1624407"/>
            <a:ext cx="7745505" cy="450175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WCH, HAD, JMH</a:t>
            </a:r>
          </a:p>
        </p:txBody>
      </p:sp>
    </p:spTree>
    <p:extLst>
      <p:ext uri="{BB962C8B-B14F-4D97-AF65-F5344CB8AC3E}">
        <p14:creationId xmlns:p14="http://schemas.microsoft.com/office/powerpoint/2010/main" val="1597147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W C Hall--Last Pix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5" t="1191" r="3075" b="29288"/>
          <a:stretch/>
        </p:blipFill>
        <p:spPr>
          <a:xfrm rot="240000">
            <a:off x="1975350" y="540895"/>
            <a:ext cx="4772156" cy="498219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683468"/>
            <a:ext cx="7756264" cy="445699"/>
          </a:xfrm>
        </p:spPr>
        <p:txBody>
          <a:bodyPr>
            <a:noAutofit/>
          </a:bodyPr>
          <a:lstStyle/>
          <a:p>
            <a:r>
              <a:rPr lang="en-US" sz="3200" dirty="0"/>
              <a:t>W. C. Hall </a:t>
            </a:r>
            <a:r>
              <a:rPr lang="mr-IN" sz="3200" dirty="0"/>
              <a:t>–</a:t>
            </a:r>
            <a:r>
              <a:rPr lang="en-US" sz="3200" dirty="0"/>
              <a:t> Last Formal Image</a:t>
            </a:r>
          </a:p>
        </p:txBody>
      </p:sp>
    </p:spTree>
    <p:extLst>
      <p:ext uri="{BB962C8B-B14F-4D97-AF65-F5344CB8AC3E}">
        <p14:creationId xmlns:p14="http://schemas.microsoft.com/office/powerpoint/2010/main" val="1938641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Gravestone in Henderson Cemetery</a:t>
            </a:r>
          </a:p>
        </p:txBody>
      </p:sp>
      <p:pic>
        <p:nvPicPr>
          <p:cNvPr id="5" name="Picture Placeholder 4" descr="Grave Stone WCH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r="55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d and Man -- Front 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2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4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M. Hall</a:t>
            </a:r>
          </a:p>
        </p:txBody>
      </p:sp>
      <p:pic>
        <p:nvPicPr>
          <p:cNvPr id="5" name="Picture Placeholder 4" descr="Dad about age 12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43"/>
          <a:stretch/>
        </p:blipFill>
        <p:spPr>
          <a:xfrm rot="240000">
            <a:off x="2184400" y="666750"/>
            <a:ext cx="4772025" cy="35988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March 5, 1919  -- February 25, 2017</a:t>
            </a:r>
          </a:p>
          <a:p>
            <a:r>
              <a:rPr lang="en-US" dirty="0"/>
              <a:t>About 12 years old in this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19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1910 to 1920</a:t>
            </a:r>
          </a:p>
          <a:p>
            <a:r>
              <a:rPr lang="en-US" sz="4800" dirty="0"/>
              <a:t>High School Principal</a:t>
            </a:r>
          </a:p>
          <a:p>
            <a:r>
              <a:rPr lang="en-US" sz="4800" dirty="0"/>
              <a:t>Bells, Dyer &amp; Clarksburg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High School Administration Years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57721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Chair Department of English</a:t>
            </a:r>
          </a:p>
          <a:p>
            <a:r>
              <a:rPr lang="en-US" dirty="0"/>
              <a:t>Residence Hall Matron </a:t>
            </a:r>
            <a:r>
              <a:rPr lang="mr-IN" dirty="0"/>
              <a:t>–</a:t>
            </a:r>
            <a:r>
              <a:rPr lang="en-US" dirty="0"/>
              <a:t> Sister Hall</a:t>
            </a:r>
          </a:p>
          <a:p>
            <a:r>
              <a:rPr lang="en-US" dirty="0" err="1"/>
              <a:t>Rolands</a:t>
            </a:r>
            <a:r>
              <a:rPr lang="en-US" dirty="0"/>
              <a:t> living there as well</a:t>
            </a:r>
          </a:p>
          <a:p>
            <a:r>
              <a:rPr lang="en-US" dirty="0"/>
              <a:t>Preaching at Waverly-Belmont Church of Christ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Lipscomb 1920--1923</a:t>
            </a:r>
          </a:p>
        </p:txBody>
      </p:sp>
    </p:spTree>
    <p:extLst>
      <p:ext uri="{BB962C8B-B14F-4D97-AF65-F5344CB8AC3E}">
        <p14:creationId xmlns:p14="http://schemas.microsoft.com/office/powerpoint/2010/main" val="227503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1923 </a:t>
            </a:r>
            <a:r>
              <a:rPr lang="mr-IN" dirty="0"/>
              <a:t>–</a:t>
            </a:r>
            <a:r>
              <a:rPr lang="en-US" dirty="0"/>
              <a:t> 1925</a:t>
            </a:r>
          </a:p>
          <a:p>
            <a:r>
              <a:rPr lang="en-US" dirty="0"/>
              <a:t>C. P. Roland Dean</a:t>
            </a:r>
          </a:p>
          <a:p>
            <a:r>
              <a:rPr lang="en-US" dirty="0"/>
              <a:t>Student Newspaper  -- Sky-Rocket (48 Years)</a:t>
            </a:r>
          </a:p>
          <a:p>
            <a:r>
              <a:rPr lang="en-US" dirty="0"/>
              <a:t>Sought Counsel from Predecessors</a:t>
            </a:r>
          </a:p>
          <a:p>
            <a:r>
              <a:rPr lang="en-US" dirty="0"/>
              <a:t>Intercollegiate Competition </a:t>
            </a:r>
            <a:r>
              <a:rPr lang="mr-IN" dirty="0"/>
              <a:t>–</a:t>
            </a:r>
            <a:r>
              <a:rPr lang="en-US" dirty="0"/>
              <a:t> Debate </a:t>
            </a:r>
            <a:r>
              <a:rPr lang="en-US" sz="1800" dirty="0"/>
              <a:t>(Wilson/Endsley)</a:t>
            </a:r>
          </a:p>
          <a:p>
            <a:r>
              <a:rPr lang="en-US" dirty="0"/>
              <a:t>Enrollment Was Sustained</a:t>
            </a:r>
          </a:p>
          <a:p>
            <a:r>
              <a:rPr lang="en-US" dirty="0"/>
              <a:t>Tennis Courts</a:t>
            </a:r>
          </a:p>
          <a:p>
            <a:r>
              <a:rPr lang="en-US" dirty="0"/>
              <a:t>Membership in Tennessee Association of Colleges</a:t>
            </a:r>
          </a:p>
          <a:p>
            <a:r>
              <a:rPr lang="en-US" dirty="0"/>
              <a:t>May 1925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Freed-Hardeman Presidency </a:t>
            </a:r>
          </a:p>
        </p:txBody>
      </p:sp>
    </p:spTree>
    <p:extLst>
      <p:ext uri="{BB962C8B-B14F-4D97-AF65-F5344CB8AC3E}">
        <p14:creationId xmlns:p14="http://schemas.microsoft.com/office/powerpoint/2010/main" val="2008534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1923 </a:t>
            </a:r>
            <a:r>
              <a:rPr lang="mr-IN" dirty="0"/>
              <a:t>–</a:t>
            </a:r>
            <a:r>
              <a:rPr lang="en-US" dirty="0"/>
              <a:t> 1925</a:t>
            </a:r>
          </a:p>
          <a:p>
            <a:r>
              <a:rPr lang="en-US" dirty="0"/>
              <a:t>Presidency short but significant </a:t>
            </a:r>
          </a:p>
          <a:p>
            <a:r>
              <a:rPr lang="en-US" dirty="0"/>
              <a:t>Actually determined by Board agreement </a:t>
            </a:r>
            <a:r>
              <a:rPr lang="en-US" sz="1800" dirty="0"/>
              <a:t>(two years)</a:t>
            </a:r>
            <a:endParaRPr lang="en-US" dirty="0"/>
          </a:p>
          <a:p>
            <a:r>
              <a:rPr lang="en-US" dirty="0"/>
              <a:t>New Year’s Day 1925 board met</a:t>
            </a:r>
          </a:p>
          <a:p>
            <a:r>
              <a:rPr lang="en-US" dirty="0"/>
              <a:t>Hardeman present</a:t>
            </a:r>
          </a:p>
          <a:p>
            <a:r>
              <a:rPr lang="en-US" dirty="0"/>
              <a:t>Proposed to resume the Presidency</a:t>
            </a:r>
          </a:p>
          <a:p>
            <a:r>
              <a:rPr lang="en-US" dirty="0"/>
              <a:t>Board asked Hall &amp; Roland for their views</a:t>
            </a:r>
          </a:p>
          <a:p>
            <a:r>
              <a:rPr lang="en-US" dirty="0"/>
              <a:t>Gracious to step aside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Freed-Hardeman Presidency </a:t>
            </a:r>
          </a:p>
        </p:txBody>
      </p:sp>
    </p:spTree>
    <p:extLst>
      <p:ext uri="{BB962C8B-B14F-4D97-AF65-F5344CB8AC3E}">
        <p14:creationId xmlns:p14="http://schemas.microsoft.com/office/powerpoint/2010/main" val="286479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1923 </a:t>
            </a:r>
            <a:r>
              <a:rPr lang="mr-IN" dirty="0"/>
              <a:t>–</a:t>
            </a:r>
            <a:r>
              <a:rPr lang="en-US" dirty="0"/>
              <a:t> 1925</a:t>
            </a:r>
          </a:p>
          <a:p>
            <a:r>
              <a:rPr lang="en-US" dirty="0"/>
              <a:t>Halls lived in Oakland Hall (</a:t>
            </a:r>
            <a:r>
              <a:rPr lang="en-US" sz="1800" dirty="0"/>
              <a:t>Women’s Residence</a:t>
            </a:r>
            <a:r>
              <a:rPr lang="en-US" dirty="0"/>
              <a:t>)</a:t>
            </a:r>
          </a:p>
          <a:p>
            <a:r>
              <a:rPr lang="en-US" dirty="0"/>
              <a:t>Cafeteria in basement</a:t>
            </a:r>
          </a:p>
          <a:p>
            <a:r>
              <a:rPr lang="en-US" dirty="0"/>
              <a:t>Hardeman wanted both Hall &amp; Roland to remain</a:t>
            </a:r>
          </a:p>
          <a:p>
            <a:r>
              <a:rPr lang="en-US" dirty="0"/>
              <a:t>Roland stayed</a:t>
            </a:r>
          </a:p>
          <a:p>
            <a:r>
              <a:rPr lang="en-US" dirty="0"/>
              <a:t>Hall accepted the presidency of Oklahoma Christian College in Cordell, OK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Freed-Hardeman Presidency </a:t>
            </a:r>
          </a:p>
        </p:txBody>
      </p:sp>
    </p:spTree>
    <p:extLst>
      <p:ext uri="{BB962C8B-B14F-4D97-AF65-F5344CB8AC3E}">
        <p14:creationId xmlns:p14="http://schemas.microsoft.com/office/powerpoint/2010/main" val="41587086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1435</TotalTime>
  <Words>883</Words>
  <Application>Microsoft Macintosh PowerPoint</Application>
  <PresentationFormat>On-screen Show (4:3)</PresentationFormat>
  <Paragraphs>127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Book Antiqua</vt:lpstr>
      <vt:lpstr>Calibri</vt:lpstr>
      <vt:lpstr>Wingdings</vt:lpstr>
      <vt:lpstr>Hardcover</vt:lpstr>
      <vt:lpstr>Willie Claude Hall</vt:lpstr>
      <vt:lpstr>Hall Family</vt:lpstr>
      <vt:lpstr>Lelia Conner</vt:lpstr>
      <vt:lpstr>Hall—Moody Graduation --1907</vt:lpstr>
      <vt:lpstr>High School Administration Years </vt:lpstr>
      <vt:lpstr>Lipscomb 1920--1923</vt:lpstr>
      <vt:lpstr>Freed-Hardeman Presidency </vt:lpstr>
      <vt:lpstr>Freed-Hardeman Presidency </vt:lpstr>
      <vt:lpstr>Freed-Hardeman Presidency </vt:lpstr>
      <vt:lpstr>Oklahoma Years – 1925-1933</vt:lpstr>
      <vt:lpstr>Oklahoma Years – 1925-1933</vt:lpstr>
      <vt:lpstr>Oklahoma Years – 1925-1933</vt:lpstr>
      <vt:lpstr>Each Summer Return to Tennessee. . . .  </vt:lpstr>
      <vt:lpstr>New Year’s Resolutions 1931</vt:lpstr>
      <vt:lpstr>PowerPoint Presentation</vt:lpstr>
      <vt:lpstr>PowerPoint Presentation</vt:lpstr>
      <vt:lpstr>Invitation 1933</vt:lpstr>
      <vt:lpstr>April 6, 1933</vt:lpstr>
      <vt:lpstr>Freed-Hardeman Years – 1933 -- 1967</vt:lpstr>
      <vt:lpstr>Freed-Hardeman Years – 1933 -- 1967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Coke</vt:lpstr>
      <vt:lpstr>Student Drawn Image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Billy &amp; Jerry Nicks</vt:lpstr>
      <vt:lpstr>Hall’s Collection Agency </vt:lpstr>
      <vt:lpstr>C. P. Roland Gave Hall $5,000.00 of Debts to Collect</vt:lpstr>
      <vt:lpstr>1955 Salary Agreement</vt:lpstr>
      <vt:lpstr>His Take on Change . . . . </vt:lpstr>
      <vt:lpstr>PowerPoint Presentation</vt:lpstr>
      <vt:lpstr>50th Wedding Anniversary Image</vt:lpstr>
      <vt:lpstr>PowerPoint Presentation</vt:lpstr>
      <vt:lpstr>Thomas Scott, C. P. Roland &amp; W. C. Hall</vt:lpstr>
      <vt:lpstr>WCH, HAD, JMH</vt:lpstr>
      <vt:lpstr>PowerPoint Presentation</vt:lpstr>
      <vt:lpstr>Gravestone in Henderson Cemetery</vt:lpstr>
      <vt:lpstr>PowerPoint Presentation</vt:lpstr>
      <vt:lpstr>John M. Hall</vt:lpstr>
    </vt:vector>
  </TitlesOfParts>
  <Company>I'll Sing 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W. C. Hall</dc:title>
  <dc:creator>John Hall</dc:creator>
  <cp:lastModifiedBy>John Hall</cp:lastModifiedBy>
  <cp:revision>40</cp:revision>
  <dcterms:created xsi:type="dcterms:W3CDTF">2019-02-02T19:50:10Z</dcterms:created>
  <dcterms:modified xsi:type="dcterms:W3CDTF">2023-03-10T23:28:48Z</dcterms:modified>
</cp:coreProperties>
</file>